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43"/>
  </p:notesMasterIdLst>
  <p:sldIdLst>
    <p:sldId id="256" r:id="rId4"/>
    <p:sldId id="262" r:id="rId5"/>
    <p:sldId id="314" r:id="rId6"/>
    <p:sldId id="352" r:id="rId7"/>
    <p:sldId id="320" r:id="rId8"/>
    <p:sldId id="297" r:id="rId9"/>
    <p:sldId id="293" r:id="rId10"/>
    <p:sldId id="328" r:id="rId11"/>
    <p:sldId id="336" r:id="rId12"/>
    <p:sldId id="354" r:id="rId13"/>
    <p:sldId id="337" r:id="rId14"/>
    <p:sldId id="338" r:id="rId15"/>
    <p:sldId id="355" r:id="rId16"/>
    <p:sldId id="307" r:id="rId17"/>
    <p:sldId id="340" r:id="rId18"/>
    <p:sldId id="273" r:id="rId19"/>
    <p:sldId id="341" r:id="rId20"/>
    <p:sldId id="334" r:id="rId21"/>
    <p:sldId id="342" r:id="rId22"/>
    <p:sldId id="343" r:id="rId23"/>
    <p:sldId id="344" r:id="rId24"/>
    <p:sldId id="345" r:id="rId25"/>
    <p:sldId id="347" r:id="rId26"/>
    <p:sldId id="346" r:id="rId27"/>
    <p:sldId id="348" r:id="rId28"/>
    <p:sldId id="339" r:id="rId29"/>
    <p:sldId id="308" r:id="rId30"/>
    <p:sldId id="313" r:id="rId31"/>
    <p:sldId id="309" r:id="rId32"/>
    <p:sldId id="326" r:id="rId33"/>
    <p:sldId id="349" r:id="rId34"/>
    <p:sldId id="350" r:id="rId35"/>
    <p:sldId id="351" r:id="rId36"/>
    <p:sldId id="353" r:id="rId37"/>
    <p:sldId id="329" r:id="rId38"/>
    <p:sldId id="330" r:id="rId39"/>
    <p:sldId id="331" r:id="rId40"/>
    <p:sldId id="332" r:id="rId41"/>
    <p:sldId id="25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ED1B34"/>
    <a:srgbClr val="4DB848"/>
    <a:srgbClr val="4E88C7"/>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3741" autoAdjust="0"/>
  </p:normalViewPr>
  <p:slideViewPr>
    <p:cSldViewPr snapToGrid="0">
      <p:cViewPr varScale="1">
        <p:scale>
          <a:sx n="115" d="100"/>
          <a:sy n="115" d="100"/>
        </p:scale>
        <p:origin x="960"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34</a:t>
            </a:fld>
            <a:endParaRPr lang="en-US"/>
          </a:p>
        </p:txBody>
      </p:sp>
    </p:spTree>
    <p:extLst>
      <p:ext uri="{BB962C8B-B14F-4D97-AF65-F5344CB8AC3E}">
        <p14:creationId xmlns:p14="http://schemas.microsoft.com/office/powerpoint/2010/main" val="9016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35</a:t>
            </a:fld>
            <a:endParaRPr lang="en-US"/>
          </a:p>
        </p:txBody>
      </p:sp>
    </p:spTree>
    <p:extLst>
      <p:ext uri="{BB962C8B-B14F-4D97-AF65-F5344CB8AC3E}">
        <p14:creationId xmlns:p14="http://schemas.microsoft.com/office/powerpoint/2010/main" val="71970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36</a:t>
            </a:fld>
            <a:endParaRPr lang="en-US"/>
          </a:p>
        </p:txBody>
      </p:sp>
    </p:spTree>
    <p:extLst>
      <p:ext uri="{BB962C8B-B14F-4D97-AF65-F5344CB8AC3E}">
        <p14:creationId xmlns:p14="http://schemas.microsoft.com/office/powerpoint/2010/main" val="644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37</a:t>
            </a:fld>
            <a:endParaRPr lang="en-US"/>
          </a:p>
        </p:txBody>
      </p:sp>
    </p:spTree>
    <p:extLst>
      <p:ext uri="{BB962C8B-B14F-4D97-AF65-F5344CB8AC3E}">
        <p14:creationId xmlns:p14="http://schemas.microsoft.com/office/powerpoint/2010/main" val="122077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38</a:t>
            </a:fld>
            <a:endParaRPr lang="en-US"/>
          </a:p>
        </p:txBody>
      </p:sp>
    </p:spTree>
    <p:extLst>
      <p:ext uri="{BB962C8B-B14F-4D97-AF65-F5344CB8AC3E}">
        <p14:creationId xmlns:p14="http://schemas.microsoft.com/office/powerpoint/2010/main" val="212509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300643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5</a:t>
            </a:fld>
            <a:endParaRPr lang="en-US"/>
          </a:p>
        </p:txBody>
      </p:sp>
    </p:spTree>
    <p:extLst>
      <p:ext uri="{BB962C8B-B14F-4D97-AF65-F5344CB8AC3E}">
        <p14:creationId xmlns:p14="http://schemas.microsoft.com/office/powerpoint/2010/main" val="143138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8</a:t>
            </a:fld>
            <a:endParaRPr lang="en-US"/>
          </a:p>
        </p:txBody>
      </p:sp>
    </p:spTree>
    <p:extLst>
      <p:ext uri="{BB962C8B-B14F-4D97-AF65-F5344CB8AC3E}">
        <p14:creationId xmlns:p14="http://schemas.microsoft.com/office/powerpoint/2010/main" val="34216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18</a:t>
            </a:fld>
            <a:endParaRPr lang="en-US"/>
          </a:p>
        </p:txBody>
      </p:sp>
    </p:spTree>
    <p:extLst>
      <p:ext uri="{BB962C8B-B14F-4D97-AF65-F5344CB8AC3E}">
        <p14:creationId xmlns:p14="http://schemas.microsoft.com/office/powerpoint/2010/main" val="8851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30</a:t>
            </a:fld>
            <a:endParaRPr lang="en-US"/>
          </a:p>
        </p:txBody>
      </p:sp>
    </p:spTree>
    <p:extLst>
      <p:ext uri="{BB962C8B-B14F-4D97-AF65-F5344CB8AC3E}">
        <p14:creationId xmlns:p14="http://schemas.microsoft.com/office/powerpoint/2010/main" val="167623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41173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399664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23220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9/8/20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nickjanetakis.com/blog/understanding-how-the-docker-daemon-and-docker-cli-work-togeth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
        <p:nvSpPr>
          <p:cNvPr id="6" name="Title 1">
            <a:extLst>
              <a:ext uri="{FF2B5EF4-FFF2-40B4-BE49-F238E27FC236}">
                <a16:creationId xmlns:a16="http://schemas.microsoft.com/office/drawing/2014/main" id="{FB288CC5-76B8-423F-A8FC-5A09C0066F66}"/>
              </a:ext>
            </a:extLst>
          </p:cNvPr>
          <p:cNvSpPr txBox="1">
            <a:spLocks/>
          </p:cNvSpPr>
          <p:nvPr/>
        </p:nvSpPr>
        <p:spPr>
          <a:xfrm>
            <a:off x="1245702" y="465779"/>
            <a:ext cx="9700591" cy="745183"/>
          </a:xfrm>
          <a:prstGeom prst="rect">
            <a:avLst/>
          </a:prstGeom>
        </p:spPr>
        <p:txBody>
          <a:bodyPr anchor="b">
            <a:noAutofit/>
          </a:bodyPr>
          <a:lstStyle>
            <a:lvl1pPr algn="ctr" defTabSz="457182" rtl="0" eaLnBrk="1" latinLnBrk="0" hangingPunct="1">
              <a:spcBef>
                <a:spcPct val="0"/>
              </a:spcBef>
              <a:buNone/>
              <a:defRPr sz="6000" kern="1200" baseline="0">
                <a:solidFill>
                  <a:schemeClr val="tx1"/>
                </a:solidFill>
                <a:latin typeface="Karla"/>
                <a:ea typeface="+mj-ea"/>
                <a:cs typeface="Karla"/>
              </a:defRPr>
            </a:lvl1pPr>
          </a:lstStyle>
          <a:p>
            <a:r>
              <a:rPr lang="en-US" sz="4800" dirty="0">
                <a:latin typeface="Karla" panose="020F0502020204030204" pitchFamily="2" charset="0"/>
                <a:ea typeface="Futura" panose="02020800000000000000" pitchFamily="18" charset="0"/>
                <a:cs typeface="Futura" panose="02020800000000000000" pitchFamily="18" charset="0"/>
              </a:rPr>
              <a:t>Lecture 2: Containers</a:t>
            </a:r>
          </a:p>
        </p:txBody>
      </p:sp>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350231" y="2607317"/>
            <a:ext cx="2803973" cy="646331"/>
          </a:xfrm>
          <a:prstGeom prst="rect">
            <a:avLst/>
          </a:prstGeom>
          <a:noFill/>
        </p:spPr>
        <p:txBody>
          <a:bodyPr wrap="none" rtlCol="0">
            <a:spAutoFit/>
          </a:bodyPr>
          <a:lstStyle/>
          <a:p>
            <a:pPr algn="ctr"/>
            <a:r>
              <a:rPr lang="en-US" dirty="0"/>
              <a:t>Architecture</a:t>
            </a:r>
          </a:p>
          <a:p>
            <a:pPr algn="ctr"/>
            <a:r>
              <a:rPr lang="en-US" dirty="0">
                <a:solidFill>
                  <a:schemeClr val="tx2">
                    <a:lumMod val="60000"/>
                    <a:lumOff val="40000"/>
                  </a:schemeClr>
                </a:solidFill>
              </a:rPr>
              <a:t>Monolithic or Microservices</a:t>
            </a:r>
          </a:p>
        </p:txBody>
      </p:sp>
      <p:sp>
        <p:nvSpPr>
          <p:cNvPr id="10" name="TextBox 9">
            <a:extLst>
              <a:ext uri="{FF2B5EF4-FFF2-40B4-BE49-F238E27FC236}">
                <a16:creationId xmlns:a16="http://schemas.microsoft.com/office/drawing/2014/main" id="{31D6E9CB-9EED-4E44-B6F7-7480CF7F14C0}"/>
              </a:ext>
            </a:extLst>
          </p:cNvPr>
          <p:cNvSpPr txBox="1"/>
          <p:nvPr/>
        </p:nvSpPr>
        <p:spPr>
          <a:xfrm>
            <a:off x="6190073" y="5151542"/>
            <a:ext cx="2664191" cy="646331"/>
          </a:xfrm>
          <a:prstGeom prst="rect">
            <a:avLst/>
          </a:prstGeom>
          <a:noFill/>
        </p:spPr>
        <p:txBody>
          <a:bodyPr wrap="none" rtlCol="0">
            <a:spAutoFit/>
          </a:bodyPr>
          <a:lstStyle/>
          <a:p>
            <a:pPr algn="ctr"/>
            <a:r>
              <a:rPr lang="en-US" dirty="0"/>
              <a:t>Organization</a:t>
            </a:r>
          </a:p>
          <a:p>
            <a:pPr algn="ctr"/>
            <a:r>
              <a:rPr lang="en-US" dirty="0">
                <a:solidFill>
                  <a:schemeClr val="tx2">
                    <a:lumMod val="60000"/>
                    <a:lumOff val="40000"/>
                  </a:schemeClr>
                </a:solidFill>
              </a:rPr>
              <a:t>Small Autonomous Teams</a:t>
            </a:r>
          </a:p>
        </p:txBody>
      </p:sp>
      <p:sp>
        <p:nvSpPr>
          <p:cNvPr id="11" name="TextBox 10">
            <a:extLst>
              <a:ext uri="{FF2B5EF4-FFF2-40B4-BE49-F238E27FC236}">
                <a16:creationId xmlns:a16="http://schemas.microsoft.com/office/drawing/2014/main" id="{1B001A7A-8333-A24A-A715-46D083785285}"/>
              </a:ext>
            </a:extLst>
          </p:cNvPr>
          <p:cNvSpPr txBox="1"/>
          <p:nvPr/>
        </p:nvSpPr>
        <p:spPr>
          <a:xfrm>
            <a:off x="2811207" y="5151541"/>
            <a:ext cx="2592376" cy="646331"/>
          </a:xfrm>
          <a:prstGeom prst="rect">
            <a:avLst/>
          </a:prstGeom>
          <a:noFill/>
        </p:spPr>
        <p:txBody>
          <a:bodyPr wrap="none" rtlCol="0">
            <a:spAutoFit/>
          </a:bodyPr>
          <a:lstStyle/>
          <a:p>
            <a:pPr algn="ctr"/>
            <a:r>
              <a:rPr lang="en-US" dirty="0"/>
              <a:t>Process</a:t>
            </a:r>
          </a:p>
          <a:p>
            <a:pPr algn="ctr"/>
            <a:r>
              <a:rPr lang="en-US" dirty="0">
                <a:solidFill>
                  <a:schemeClr val="tx2">
                    <a:lumMod val="60000"/>
                    <a:lumOff val="40000"/>
                  </a:schemeClr>
                </a:solidFill>
              </a:rPr>
              <a:t>Agile Continuous Delivery</a:t>
            </a:r>
          </a:p>
        </p:txBody>
      </p:sp>
    </p:spTree>
    <p:extLst>
      <p:ext uri="{BB962C8B-B14F-4D97-AF65-F5344CB8AC3E}">
        <p14:creationId xmlns:p14="http://schemas.microsoft.com/office/powerpoint/2010/main" val="113668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pic>
        <p:nvPicPr>
          <p:cNvPr id="6" name="Picture 5">
            <a:extLst>
              <a:ext uri="{FF2B5EF4-FFF2-40B4-BE49-F238E27FC236}">
                <a16:creationId xmlns:a16="http://schemas.microsoft.com/office/drawing/2014/main" id="{2446A947-9419-4DF9-8F1A-F9682931DDDD}"/>
              </a:ext>
            </a:extLst>
          </p:cNvPr>
          <p:cNvPicPr>
            <a:picLocks noChangeAspect="1"/>
          </p:cNvPicPr>
          <p:nvPr/>
        </p:nvPicPr>
        <p:blipFill rotWithShape="1">
          <a:blip r:embed="rId2"/>
          <a:srcRect t="21758"/>
          <a:stretch/>
        </p:blipFill>
        <p:spPr>
          <a:xfrm>
            <a:off x="1324986" y="1716662"/>
            <a:ext cx="9082437" cy="4263774"/>
          </a:xfrm>
          <a:prstGeom prst="rect">
            <a:avLst/>
          </a:prstGeom>
        </p:spPr>
      </p:pic>
      <p:sp>
        <p:nvSpPr>
          <p:cNvPr id="4" name="TextBox 3">
            <a:extLst>
              <a:ext uri="{FF2B5EF4-FFF2-40B4-BE49-F238E27FC236}">
                <a16:creationId xmlns:a16="http://schemas.microsoft.com/office/drawing/2014/main" id="{7910C4D8-8D57-A644-B022-AF3AB5529D7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02128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3D191-31DB-42DF-88D1-A23425FEA64A}"/>
              </a:ext>
            </a:extLst>
          </p:cNvPr>
          <p:cNvPicPr>
            <a:picLocks noChangeAspect="1"/>
          </p:cNvPicPr>
          <p:nvPr/>
        </p:nvPicPr>
        <p:blipFill>
          <a:blip r:embed="rId2"/>
          <a:stretch>
            <a:fillRect/>
          </a:stretch>
        </p:blipFill>
        <p:spPr>
          <a:xfrm>
            <a:off x="1633591" y="1787703"/>
            <a:ext cx="8578921" cy="403774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sp>
        <p:nvSpPr>
          <p:cNvPr id="4" name="TextBox 3">
            <a:extLst>
              <a:ext uri="{FF2B5EF4-FFF2-40B4-BE49-F238E27FC236}">
                <a16:creationId xmlns:a16="http://schemas.microsoft.com/office/drawing/2014/main" id="{1FA880EE-CFEF-B045-8E4D-BA467B72C827}"/>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2152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B4D1C-0567-C741-BF8B-A66D41222CC1}"/>
              </a:ext>
            </a:extLst>
          </p:cNvPr>
          <p:cNvPicPr>
            <a:picLocks noChangeAspect="1"/>
          </p:cNvPicPr>
          <p:nvPr/>
        </p:nvPicPr>
        <p:blipFill>
          <a:blip r:embed="rId2"/>
          <a:stretch>
            <a:fillRect/>
          </a:stretch>
        </p:blipFill>
        <p:spPr>
          <a:xfrm>
            <a:off x="2700016" y="0"/>
            <a:ext cx="6791967" cy="6858000"/>
          </a:xfrm>
          <a:prstGeom prst="rect">
            <a:avLst/>
          </a:prstGeom>
        </p:spPr>
      </p:pic>
      <p:pic>
        <p:nvPicPr>
          <p:cNvPr id="5" name="Picture 4">
            <a:extLst>
              <a:ext uri="{FF2B5EF4-FFF2-40B4-BE49-F238E27FC236}">
                <a16:creationId xmlns:a16="http://schemas.microsoft.com/office/drawing/2014/main" id="{5BB0ABCF-E04E-1D4E-8153-CA5A32E00307}"/>
              </a:ext>
            </a:extLst>
          </p:cNvPr>
          <p:cNvPicPr>
            <a:picLocks noChangeAspect="1"/>
          </p:cNvPicPr>
          <p:nvPr/>
        </p:nvPicPr>
        <p:blipFill>
          <a:blip r:embed="rId3"/>
          <a:stretch>
            <a:fillRect/>
          </a:stretch>
        </p:blipFill>
        <p:spPr>
          <a:xfrm>
            <a:off x="7907982" y="5782962"/>
            <a:ext cx="1001667" cy="1075038"/>
          </a:xfrm>
          <a:prstGeom prst="rect">
            <a:avLst/>
          </a:prstGeom>
        </p:spPr>
      </p:pic>
    </p:spTree>
    <p:extLst>
      <p:ext uri="{BB962C8B-B14F-4D97-AF65-F5344CB8AC3E}">
        <p14:creationId xmlns:p14="http://schemas.microsoft.com/office/powerpoint/2010/main" val="184477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Benefits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339650"/>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dirty="0">
                <a:latin typeface="Karla" pitchFamily="2" charset="0"/>
              </a:rPr>
              <a:t>Simple to </a:t>
            </a:r>
            <a:r>
              <a:rPr lang="en-US" sz="2400" b="1" dirty="0">
                <a:solidFill>
                  <a:schemeClr val="tx2">
                    <a:lumMod val="60000"/>
                    <a:lumOff val="40000"/>
                  </a:schemeClr>
                </a:solidFill>
                <a:latin typeface="Karla" pitchFamily="2" charset="0"/>
              </a:rPr>
              <a:t>Develop</a:t>
            </a:r>
            <a:r>
              <a:rPr lang="en-US" sz="2400" b="1" dirty="0">
                <a:latin typeface="Karla" pitchFamily="2" charset="0"/>
              </a:rPr>
              <a:t>, </a:t>
            </a:r>
            <a:r>
              <a:rPr lang="en-US" sz="2400" b="1" dirty="0">
                <a:solidFill>
                  <a:schemeClr val="tx2">
                    <a:lumMod val="60000"/>
                    <a:lumOff val="40000"/>
                  </a:schemeClr>
                </a:solidFill>
                <a:latin typeface="Karla" pitchFamily="2" charset="0"/>
              </a:rPr>
              <a:t>Test</a:t>
            </a:r>
            <a:r>
              <a:rPr lang="en-US" sz="2400" b="1" dirty="0">
                <a:latin typeface="Karla" pitchFamily="2" charset="0"/>
              </a:rPr>
              <a:t>, </a:t>
            </a:r>
            <a:r>
              <a:rPr lang="en-US" sz="2400" b="1" dirty="0">
                <a:solidFill>
                  <a:schemeClr val="tx2">
                    <a:lumMod val="60000"/>
                    <a:lumOff val="40000"/>
                  </a:schemeClr>
                </a:solidFill>
                <a:latin typeface="Karla" pitchFamily="2" charset="0"/>
              </a:rPr>
              <a:t>Deploy</a:t>
            </a:r>
            <a:r>
              <a:rPr lang="en-US" sz="2400" b="1" dirty="0">
                <a:latin typeface="Karla" pitchFamily="2" charset="0"/>
              </a:rPr>
              <a:t> </a:t>
            </a:r>
            <a:r>
              <a:rPr lang="en-US" sz="2400" dirty="0">
                <a:latin typeface="Karla" pitchFamily="2" charset="0"/>
              </a:rPr>
              <a:t>and</a:t>
            </a:r>
            <a:r>
              <a:rPr lang="en-US" sz="2400" b="1" dirty="0">
                <a:latin typeface="Karla" pitchFamily="2" charset="0"/>
              </a:rPr>
              <a:t> </a:t>
            </a:r>
            <a:r>
              <a:rPr lang="en-US" sz="2400" b="1" dirty="0">
                <a:solidFill>
                  <a:schemeClr val="tx2">
                    <a:lumMod val="60000"/>
                    <a:lumOff val="40000"/>
                  </a:schemeClr>
                </a:solidFill>
                <a:latin typeface="Karla" pitchFamily="2" charset="0"/>
              </a:rPr>
              <a:t>Scale</a:t>
            </a:r>
            <a:r>
              <a:rPr lang="en-US" sz="2400" b="1" dirty="0">
                <a:latin typeface="Karla" pitchFamily="2" charset="0"/>
              </a:rPr>
              <a:t>:</a:t>
            </a:r>
          </a:p>
          <a:p>
            <a:endParaRPr lang="en-US" sz="2400" dirty="0">
              <a:latin typeface="Karla" pitchFamily="2" charset="0"/>
            </a:endParaRPr>
          </a:p>
          <a:p>
            <a:pPr marL="914400" lvl="1" indent="-457200">
              <a:spcAft>
                <a:spcPts val="1200"/>
              </a:spcAft>
              <a:buFont typeface="+mj-lt"/>
              <a:buAutoNum type="arabicPeriod"/>
            </a:pPr>
            <a:r>
              <a:rPr lang="en-US" sz="2400" dirty="0">
                <a:latin typeface="Karla" pitchFamily="2" charset="0"/>
              </a:rPr>
              <a:t>Simple to develop because all the tools and IDEs support the applications by default	</a:t>
            </a:r>
          </a:p>
          <a:p>
            <a:pPr marL="914400" lvl="1" indent="-457200">
              <a:spcAft>
                <a:spcPts val="1200"/>
              </a:spcAft>
              <a:buFont typeface="+mj-lt"/>
              <a:buAutoNum type="arabicPeriod"/>
            </a:pPr>
            <a:r>
              <a:rPr lang="en-US" sz="2400" dirty="0">
                <a:latin typeface="Karla" pitchFamily="2" charset="0"/>
              </a:rPr>
              <a:t>Easy to deploy because all components are packed into one bundle</a:t>
            </a:r>
          </a:p>
          <a:p>
            <a:pPr marL="914400" lvl="1" indent="-457200">
              <a:buFont typeface="+mj-lt"/>
              <a:buAutoNum type="arabicPeriod"/>
            </a:pPr>
            <a:r>
              <a:rPr lang="en-US" sz="2400" dirty="0">
                <a:latin typeface="Karla" pitchFamily="2" charset="0"/>
              </a:rPr>
              <a:t>Easy to scale the whole application</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20032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Disadvantages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893647"/>
          </a:xfrm>
          <a:prstGeom prst="rect">
            <a:avLst/>
          </a:prstGeom>
        </p:spPr>
        <p:txBody>
          <a:bodyPr wrap="square">
            <a:spAutoFit/>
          </a:bodyPr>
          <a:lstStyle/>
          <a:p>
            <a:pPr>
              <a:spcAft>
                <a:spcPts val="1200"/>
              </a:spcAft>
            </a:pPr>
            <a:endParaRPr lang="en-US" sz="2800" b="1" dirty="0">
              <a:latin typeface="Karla" pitchFamily="2" charset="0"/>
            </a:endParaRPr>
          </a:p>
          <a:p>
            <a:pPr marL="914400" lvl="1" indent="-457200">
              <a:spcAft>
                <a:spcPts val="1200"/>
              </a:spcAft>
              <a:buFont typeface="+mj-lt"/>
              <a:buAutoNum type="arabicPeriod"/>
            </a:pPr>
            <a:r>
              <a:rPr lang="en-US" sz="2400" dirty="0">
                <a:latin typeface="Karla" pitchFamily="2" charset="0"/>
              </a:rPr>
              <a:t>Very difficult to maintain	</a:t>
            </a:r>
          </a:p>
          <a:p>
            <a:pPr marL="914400" lvl="1" indent="-457200">
              <a:spcAft>
                <a:spcPts val="1200"/>
              </a:spcAft>
              <a:buFont typeface="+mj-lt"/>
              <a:buAutoNum type="arabicPeriod"/>
            </a:pPr>
            <a:r>
              <a:rPr lang="en-US" sz="2400" dirty="0">
                <a:latin typeface="Karla" pitchFamily="2" charset="0"/>
              </a:rPr>
              <a:t>One component failure will cause the whole system to fail</a:t>
            </a:r>
          </a:p>
          <a:p>
            <a:pPr marL="914400" lvl="1" indent="-457200">
              <a:spcAft>
                <a:spcPts val="1200"/>
              </a:spcAft>
              <a:buFont typeface="+mj-lt"/>
              <a:buAutoNum type="arabicPeriod"/>
            </a:pPr>
            <a:r>
              <a:rPr lang="en-US" sz="2400" dirty="0">
                <a:latin typeface="Karla" pitchFamily="2" charset="0"/>
              </a:rPr>
              <a:t>Very difficult to create the patches for monolithic architecture</a:t>
            </a:r>
          </a:p>
          <a:p>
            <a:pPr marL="914400" lvl="1" indent="-457200">
              <a:spcAft>
                <a:spcPts val="1200"/>
              </a:spcAft>
              <a:buFont typeface="+mj-lt"/>
              <a:buAutoNum type="arabicPeriod"/>
            </a:pPr>
            <a:r>
              <a:rPr lang="en-US" sz="2400" dirty="0">
                <a:latin typeface="Karla" pitchFamily="2" charset="0"/>
              </a:rPr>
              <a:t>Adapting to new technologies is challenging</a:t>
            </a:r>
          </a:p>
          <a:p>
            <a:pPr marL="914400" lvl="1" indent="-457200">
              <a:spcAft>
                <a:spcPts val="1200"/>
              </a:spcAft>
              <a:buFont typeface="+mj-lt"/>
              <a:buAutoNum type="arabicPeriod"/>
            </a:pPr>
            <a:r>
              <a:rPr lang="en-US" sz="2400" dirty="0">
                <a:latin typeface="Karla" pitchFamily="2" charset="0"/>
              </a:rPr>
              <a:t>Take a long time to startup because all the components needs to get started</a:t>
            </a:r>
          </a:p>
          <a:p>
            <a:pPr>
              <a:spcAft>
                <a:spcPts val="1200"/>
              </a:spcAft>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08611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961752"/>
            <a:ext cx="5465910" cy="3816429"/>
          </a:xfrm>
          <a:prstGeom prst="rect">
            <a:avLst/>
          </a:prstGeom>
        </p:spPr>
        <p:txBody>
          <a:bodyPr wrap="square">
            <a:spAutoFit/>
          </a:bodyPr>
          <a:lstStyle/>
          <a:p>
            <a:pPr algn="ctr"/>
            <a:r>
              <a:rPr lang="en-US" sz="2400" b="1" dirty="0">
                <a:latin typeface="Karla" pitchFamily="2" charset="0"/>
              </a:rPr>
              <a:t>Today</a:t>
            </a:r>
          </a:p>
          <a:p>
            <a:pPr algn="ctr"/>
            <a:endParaRPr lang="en-US" dirty="0">
              <a:latin typeface="Karla" pitchFamily="2" charset="0"/>
            </a:endParaRPr>
          </a:p>
          <a:p>
            <a:pPr lvl="1" algn="ctr">
              <a:spcAft>
                <a:spcPts val="600"/>
              </a:spcAft>
            </a:pPr>
            <a:r>
              <a:rPr lang="en-US" sz="2000" dirty="0">
                <a:latin typeface="Karla" pitchFamily="2" charset="0"/>
              </a:rPr>
              <a:t>Apps are constantly being developed </a:t>
            </a:r>
          </a:p>
          <a:p>
            <a:pPr lvl="1" algn="ctr">
              <a:spcAft>
                <a:spcPts val="600"/>
              </a:spcAft>
            </a:pPr>
            <a:r>
              <a:rPr lang="en-US" sz="2000" dirty="0">
                <a:latin typeface="Karla" pitchFamily="2" charset="0"/>
              </a:rPr>
              <a:t>Build from loosely coupled components</a:t>
            </a:r>
          </a:p>
          <a:p>
            <a:pPr lvl="1" algn="ctr">
              <a:spcAft>
                <a:spcPts val="600"/>
              </a:spcAft>
            </a:pPr>
            <a:r>
              <a:rPr lang="en-US" sz="2000" dirty="0">
                <a:latin typeface="Karla" pitchFamily="2" charset="0"/>
              </a:rPr>
              <a:t>Newer version are deployed often</a:t>
            </a:r>
          </a:p>
          <a:p>
            <a:pPr lvl="1" algn="ctr">
              <a:spcAft>
                <a:spcPts val="600"/>
              </a:spcAft>
            </a:pPr>
            <a:r>
              <a:rPr lang="en-US" sz="2000" dirty="0">
                <a:latin typeface="Karla" pitchFamily="2" charset="0"/>
              </a:rPr>
              <a:t>Deployed to a multitude of servers</a:t>
            </a: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Applications have changed </a:t>
            </a:r>
            <a:r>
              <a:rPr lang="en-US" sz="3800" b="1" dirty="0" err="1"/>
              <a:t>drammatically</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556326" y="2118601"/>
            <a:ext cx="5539674" cy="1969770"/>
          </a:xfrm>
          <a:prstGeom prst="rect">
            <a:avLst/>
          </a:prstGeom>
        </p:spPr>
        <p:txBody>
          <a:bodyPr wrap="square">
            <a:spAutoFit/>
          </a:bodyPr>
          <a:lstStyle/>
          <a:p>
            <a:pPr algn="ctr"/>
            <a:r>
              <a:rPr lang="en-US" sz="2400" b="1" dirty="0">
                <a:latin typeface="Karla" pitchFamily="2" charset="0"/>
              </a:rPr>
              <a:t>A decade ago</a:t>
            </a:r>
          </a:p>
          <a:p>
            <a:pPr algn="ctr"/>
            <a:endParaRPr lang="en-US" b="1" dirty="0">
              <a:latin typeface="Karla" pitchFamily="2" charset="0"/>
            </a:endParaRPr>
          </a:p>
          <a:p>
            <a:pPr lvl="1" algn="ctr"/>
            <a:r>
              <a:rPr lang="en-US" sz="2000" dirty="0">
                <a:latin typeface="Karla" pitchFamily="2" charset="0"/>
              </a:rPr>
              <a:t>Apps were monolithic</a:t>
            </a:r>
          </a:p>
          <a:p>
            <a:pPr lvl="1" algn="ctr"/>
            <a:r>
              <a:rPr lang="en-US" sz="2000" dirty="0">
                <a:latin typeface="Karla" pitchFamily="2" charset="0"/>
              </a:rPr>
              <a:t>Built on a single stack (</a:t>
            </a:r>
            <a:r>
              <a:rPr lang="en-US" sz="2000" dirty="0" err="1">
                <a:latin typeface="Karla" pitchFamily="2" charset="0"/>
              </a:rPr>
              <a:t>e.e.</a:t>
            </a:r>
            <a:r>
              <a:rPr lang="en-US" sz="2000" dirty="0">
                <a:latin typeface="Karla" pitchFamily="2" charset="0"/>
              </a:rPr>
              <a:t> .NET or Java)</a:t>
            </a:r>
          </a:p>
          <a:p>
            <a:pPr lvl="1" algn="ctr"/>
            <a:r>
              <a:rPr lang="en-US" sz="2000" dirty="0">
                <a:latin typeface="Karla" pitchFamily="2" charset="0"/>
              </a:rPr>
              <a:t>Long lived</a:t>
            </a:r>
          </a:p>
          <a:p>
            <a:pPr lvl="1" algn="ctr"/>
            <a:r>
              <a:rPr lang="en-US" sz="2000" dirty="0">
                <a:latin typeface="Karla" pitchFamily="2" charset="0"/>
              </a:rPr>
              <a:t>Deployed to a single server</a:t>
            </a:r>
          </a:p>
        </p:txBody>
      </p:sp>
    </p:spTree>
    <p:extLst>
      <p:ext uri="{BB962C8B-B14F-4D97-AF65-F5344CB8AC3E}">
        <p14:creationId xmlns:p14="http://schemas.microsoft.com/office/powerpoint/2010/main" val="427512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A8B6-FB42-4565-B3DB-A75C7401C6B0}"/>
              </a:ext>
            </a:extLst>
          </p:cNvPr>
          <p:cNvPicPr>
            <a:picLocks noChangeAspect="1"/>
          </p:cNvPicPr>
          <p:nvPr/>
        </p:nvPicPr>
        <p:blipFill>
          <a:blip r:embed="rId2"/>
          <a:stretch>
            <a:fillRect/>
          </a:stretch>
        </p:blipFill>
        <p:spPr>
          <a:xfrm>
            <a:off x="270016" y="1747482"/>
            <a:ext cx="11651968" cy="420213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Microservice Architecture</a:t>
            </a:r>
          </a:p>
        </p:txBody>
      </p:sp>
    </p:spTree>
    <p:extLst>
      <p:ext uri="{BB962C8B-B14F-4D97-AF65-F5344CB8AC3E}">
        <p14:creationId xmlns:p14="http://schemas.microsoft.com/office/powerpoint/2010/main" val="2019619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b="1" dirty="0"/>
              <a:t>4: Containers</a:t>
            </a:r>
          </a:p>
          <a:p>
            <a:pPr>
              <a:spcAft>
                <a:spcPts val="600"/>
              </a:spcAft>
            </a:pPr>
            <a:r>
              <a:rPr lang="en-US" sz="2600" dirty="0"/>
              <a:t>5: Hands On</a:t>
            </a:r>
          </a:p>
        </p:txBody>
      </p:sp>
    </p:spTree>
    <p:extLst>
      <p:ext uri="{BB962C8B-B14F-4D97-AF65-F5344CB8AC3E}">
        <p14:creationId xmlns:p14="http://schemas.microsoft.com/office/powerpoint/2010/main" val="9417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D2C0F-4C12-E14F-A272-643995933901}"/>
              </a:ext>
            </a:extLst>
          </p:cNvPr>
          <p:cNvPicPr>
            <a:picLocks noChangeAspect="1"/>
          </p:cNvPicPr>
          <p:nvPr/>
        </p:nvPicPr>
        <p:blipFill>
          <a:blip r:embed="rId2"/>
          <a:stretch>
            <a:fillRect/>
          </a:stretch>
        </p:blipFill>
        <p:spPr>
          <a:xfrm>
            <a:off x="312234" y="1272058"/>
            <a:ext cx="11667242"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is docker</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6326118" y="1872009"/>
            <a:ext cx="5689635" cy="2923877"/>
          </a:xfrm>
          <a:prstGeom prst="rect">
            <a:avLst/>
          </a:prstGeom>
        </p:spPr>
        <p:txBody>
          <a:bodyPr wrap="square">
            <a:spAutoFit/>
          </a:bodyPr>
          <a:lstStyle/>
          <a:p>
            <a:endParaRPr lang="en-US" sz="2400" dirty="0">
              <a:latin typeface="Karla" pitchFamily="2" charset="0"/>
            </a:endParaRP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Standardized</a:t>
            </a:r>
            <a:r>
              <a:rPr lang="en-US" sz="2400" dirty="0">
                <a:latin typeface="Karla" pitchFamily="2" charset="0"/>
              </a:rPr>
              <a:t> packaging for software dependencies</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Isolate</a:t>
            </a:r>
            <a:r>
              <a:rPr lang="en-US" sz="2400" dirty="0">
                <a:latin typeface="Karla" pitchFamily="2" charset="0"/>
              </a:rPr>
              <a:t> apps from each other </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Works</a:t>
            </a:r>
            <a:r>
              <a:rPr lang="en-US" sz="2400" dirty="0">
                <a:latin typeface="Karla" pitchFamily="2" charset="0"/>
              </a:rPr>
              <a:t> for all major Linux distributions, MacOS, Windows </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D86BA4C0-D265-784C-8E0A-2A8493C73CC0}"/>
              </a:ext>
            </a:extLst>
          </p:cNvPr>
          <p:cNvPicPr>
            <a:picLocks noChangeAspect="1"/>
          </p:cNvPicPr>
          <p:nvPr/>
        </p:nvPicPr>
        <p:blipFill>
          <a:blip r:embed="rId3"/>
          <a:stretch>
            <a:fillRect/>
          </a:stretch>
        </p:blipFill>
        <p:spPr>
          <a:xfrm>
            <a:off x="2365329" y="2034478"/>
            <a:ext cx="4381500" cy="2387600"/>
          </a:xfrm>
          <a:prstGeom prst="rect">
            <a:avLst/>
          </a:prstGeom>
        </p:spPr>
      </p:pic>
      <p:pic>
        <p:nvPicPr>
          <p:cNvPr id="1028" name="Picture 4" descr="Docker – ATIX AG">
            <a:extLst>
              <a:ext uri="{FF2B5EF4-FFF2-40B4-BE49-F238E27FC236}">
                <a16:creationId xmlns:a16="http://schemas.microsoft.com/office/drawing/2014/main" id="{47E31901-2BAB-304C-AEFA-8D88659FD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5" y="1872009"/>
            <a:ext cx="1203279" cy="113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9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(without Docker)</a:t>
            </a:r>
            <a:endParaRPr lang="en-US" sz="3800" b="1" dirty="0"/>
          </a:p>
        </p:txBody>
      </p:sp>
      <p:pic>
        <p:nvPicPr>
          <p:cNvPr id="2" name="Picture 1">
            <a:extLst>
              <a:ext uri="{FF2B5EF4-FFF2-40B4-BE49-F238E27FC236}">
                <a16:creationId xmlns:a16="http://schemas.microsoft.com/office/drawing/2014/main" id="{759E53A4-F6DE-46CA-8993-3E5013CBB642}"/>
              </a:ext>
            </a:extLst>
          </p:cNvPr>
          <p:cNvPicPr>
            <a:picLocks noChangeAspect="1"/>
          </p:cNvPicPr>
          <p:nvPr/>
        </p:nvPicPr>
        <p:blipFill rotWithShape="1">
          <a:blip r:embed="rId2"/>
          <a:srcRect t="11866"/>
          <a:stretch/>
        </p:blipFill>
        <p:spPr>
          <a:xfrm>
            <a:off x="904127" y="1380597"/>
            <a:ext cx="10383746" cy="4384482"/>
          </a:xfrm>
          <a:prstGeom prst="rect">
            <a:avLst/>
          </a:prstGeom>
        </p:spPr>
      </p:pic>
      <p:sp>
        <p:nvSpPr>
          <p:cNvPr id="4" name="TextBox 3">
            <a:extLst>
              <a:ext uri="{FF2B5EF4-FFF2-40B4-BE49-F238E27FC236}">
                <a16:creationId xmlns:a16="http://schemas.microsoft.com/office/drawing/2014/main" id="{0AB487DA-F982-D642-89B3-2CD71E507B1E}"/>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306956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FB7B0-F4BF-4FAF-81B7-3697E38FFAD1}"/>
              </a:ext>
            </a:extLst>
          </p:cNvPr>
          <p:cNvPicPr>
            <a:picLocks noChangeAspect="1"/>
          </p:cNvPicPr>
          <p:nvPr/>
        </p:nvPicPr>
        <p:blipFill>
          <a:blip r:embed="rId2"/>
          <a:stretch>
            <a:fillRect/>
          </a:stretch>
        </p:blipFill>
        <p:spPr>
          <a:xfrm>
            <a:off x="1047750" y="1194189"/>
            <a:ext cx="10482618" cy="506277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 Docker)</a:t>
            </a:r>
            <a:endParaRPr lang="en-US" sz="3800" b="1" dirty="0"/>
          </a:p>
        </p:txBody>
      </p:sp>
      <p:sp>
        <p:nvSpPr>
          <p:cNvPr id="5" name="TextBox 4">
            <a:extLst>
              <a:ext uri="{FF2B5EF4-FFF2-40B4-BE49-F238E27FC236}">
                <a16:creationId xmlns:a16="http://schemas.microsoft.com/office/drawing/2014/main" id="{B96DBCEE-5361-7242-8F01-3F0C43D69F2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53181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Containers are not Virtual Machines</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654941" y="1337126"/>
            <a:ext cx="8895814" cy="1508105"/>
          </a:xfrm>
          <a:prstGeom prst="rect">
            <a:avLst/>
          </a:prstGeom>
        </p:spPr>
        <p:txBody>
          <a:bodyPr wrap="square">
            <a:spAutoFit/>
          </a:bodyPr>
          <a:lstStyle/>
          <a:p>
            <a:endParaRPr lang="en-US" sz="2400" dirty="0">
              <a:latin typeface="Karla" pitchFamily="2" charset="0"/>
            </a:endParaRPr>
          </a:p>
          <a:p>
            <a:r>
              <a:rPr lang="en-US" sz="2800" dirty="0">
                <a:latin typeface="Karla" pitchFamily="2" charset="0"/>
              </a:rPr>
              <a:t>  Virtual Machines			          Containers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A5687A74-1F3D-4C07-B994-7FE0CBC9D9FC}"/>
              </a:ext>
            </a:extLst>
          </p:cNvPr>
          <p:cNvPicPr>
            <a:picLocks noChangeAspect="1"/>
          </p:cNvPicPr>
          <p:nvPr/>
        </p:nvPicPr>
        <p:blipFill rotWithShape="1">
          <a:blip r:embed="rId2"/>
          <a:srcRect l="34315" t="21694"/>
          <a:stretch/>
        </p:blipFill>
        <p:spPr>
          <a:xfrm>
            <a:off x="1459914" y="3042865"/>
            <a:ext cx="3697714" cy="2587442"/>
          </a:xfrm>
          <a:prstGeom prst="rect">
            <a:avLst/>
          </a:prstGeom>
        </p:spPr>
      </p:pic>
      <p:pic>
        <p:nvPicPr>
          <p:cNvPr id="5" name="Picture 4">
            <a:extLst>
              <a:ext uri="{FF2B5EF4-FFF2-40B4-BE49-F238E27FC236}">
                <a16:creationId xmlns:a16="http://schemas.microsoft.com/office/drawing/2014/main" id="{5E03DD06-AB8D-488B-BB14-D79F173A914F}"/>
              </a:ext>
            </a:extLst>
          </p:cNvPr>
          <p:cNvPicPr>
            <a:picLocks noChangeAspect="1"/>
          </p:cNvPicPr>
          <p:nvPr/>
        </p:nvPicPr>
        <p:blipFill>
          <a:blip r:embed="rId3"/>
          <a:stretch>
            <a:fillRect/>
          </a:stretch>
        </p:blipFill>
        <p:spPr>
          <a:xfrm>
            <a:off x="7034374" y="2404152"/>
            <a:ext cx="3840661" cy="3226155"/>
          </a:xfrm>
          <a:prstGeom prst="rect">
            <a:avLst/>
          </a:prstGeom>
        </p:spPr>
      </p:pic>
    </p:spTree>
    <p:extLst>
      <p:ext uri="{BB962C8B-B14F-4D97-AF65-F5344CB8AC3E}">
        <p14:creationId xmlns:p14="http://schemas.microsoft.com/office/powerpoint/2010/main" val="16171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BB7DE9-1F09-F447-B9A5-FFF6F76A2F70}"/>
              </a:ext>
            </a:extLst>
          </p:cNvPr>
          <p:cNvPicPr>
            <a:picLocks noChangeAspect="1"/>
          </p:cNvPicPr>
          <p:nvPr/>
        </p:nvPicPr>
        <p:blipFill>
          <a:blip r:embed="rId2"/>
          <a:stretch>
            <a:fillRect/>
          </a:stretch>
        </p:blipFill>
        <p:spPr>
          <a:xfrm>
            <a:off x="6335449" y="1720035"/>
            <a:ext cx="5783766" cy="4662815"/>
          </a:xfrm>
          <a:prstGeom prst="rect">
            <a:avLst/>
          </a:prstGeom>
        </p:spPr>
      </p:pic>
      <p:pic>
        <p:nvPicPr>
          <p:cNvPr id="10" name="Picture 9">
            <a:extLst>
              <a:ext uri="{FF2B5EF4-FFF2-40B4-BE49-F238E27FC236}">
                <a16:creationId xmlns:a16="http://schemas.microsoft.com/office/drawing/2014/main" id="{57377AFD-14D4-F74C-9431-A94EE6C38F53}"/>
              </a:ext>
            </a:extLst>
          </p:cNvPr>
          <p:cNvPicPr>
            <a:picLocks noChangeAspect="1"/>
          </p:cNvPicPr>
          <p:nvPr/>
        </p:nvPicPr>
        <p:blipFill>
          <a:blip r:embed="rId2"/>
          <a:stretch>
            <a:fillRect/>
          </a:stretch>
        </p:blipFill>
        <p:spPr>
          <a:xfrm>
            <a:off x="312234" y="1961546"/>
            <a:ext cx="5786495" cy="3960043"/>
          </a:xfrm>
          <a:prstGeom prst="rect">
            <a:avLst/>
          </a:prstGeom>
        </p:spPr>
      </p:pic>
      <p:grpSp>
        <p:nvGrpSpPr>
          <p:cNvPr id="8" name="Group 7">
            <a:extLst>
              <a:ext uri="{FF2B5EF4-FFF2-40B4-BE49-F238E27FC236}">
                <a16:creationId xmlns:a16="http://schemas.microsoft.com/office/drawing/2014/main" id="{CD2154C2-72B3-483A-82D3-87160E6142B4}"/>
              </a:ext>
            </a:extLst>
          </p:cNvPr>
          <p:cNvGrpSpPr/>
          <p:nvPr/>
        </p:nvGrpSpPr>
        <p:grpSpPr>
          <a:xfrm>
            <a:off x="6142075" y="1488559"/>
            <a:ext cx="266160"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fontScale="92500"/>
          </a:bodyPr>
          <a:lstStyle/>
          <a:p>
            <a:pPr>
              <a:spcAft>
                <a:spcPts val="1800"/>
              </a:spcAft>
            </a:pPr>
            <a:r>
              <a:rPr lang="en-US" sz="3800" b="1" dirty="0"/>
              <a:t>Docker Container vs Virtual Machines (VM)</a:t>
            </a:r>
          </a:p>
        </p:txBody>
      </p:sp>
      <p:sp>
        <p:nvSpPr>
          <p:cNvPr id="9" name="Rectangle 8">
            <a:extLst>
              <a:ext uri="{FF2B5EF4-FFF2-40B4-BE49-F238E27FC236}">
                <a16:creationId xmlns:a16="http://schemas.microsoft.com/office/drawing/2014/main" id="{5BB96268-19C2-489F-AA87-2D6A0808AD2E}"/>
              </a:ext>
            </a:extLst>
          </p:cNvPr>
          <p:cNvSpPr/>
          <p:nvPr/>
        </p:nvSpPr>
        <p:spPr>
          <a:xfrm>
            <a:off x="344447" y="1316279"/>
            <a:ext cx="5774077" cy="4185761"/>
          </a:xfrm>
          <a:prstGeom prst="rect">
            <a:avLst/>
          </a:prstGeom>
        </p:spPr>
        <p:txBody>
          <a:bodyPr wrap="square">
            <a:spAutoFit/>
          </a:bodyPr>
          <a:lstStyle/>
          <a:p>
            <a:pPr algn="ctr">
              <a:spcAft>
                <a:spcPts val="600"/>
              </a:spcAft>
            </a:pPr>
            <a:r>
              <a:rPr lang="en-US" sz="2400" b="1" dirty="0">
                <a:latin typeface="Karla" pitchFamily="2" charset="0"/>
              </a:rPr>
              <a:t>VMs</a:t>
            </a:r>
          </a:p>
          <a:p>
            <a:pPr algn="ctr">
              <a:spcAft>
                <a:spcPts val="600"/>
              </a:spcAft>
            </a:pPr>
            <a:endParaRPr lang="en-US" sz="2400" b="1" dirty="0">
              <a:latin typeface="Karla" pitchFamily="2" charset="0"/>
            </a:endParaRPr>
          </a:p>
          <a:p>
            <a:pPr algn="ctr">
              <a:spcAft>
                <a:spcPts val="600"/>
              </a:spcAft>
            </a:pPr>
            <a:endParaRPr lang="en-US" b="1"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Each VM runs its own OS</a:t>
            </a:r>
          </a:p>
          <a:p>
            <a:pPr marL="800100" lvl="1" indent="-342900">
              <a:spcAft>
                <a:spcPts val="600"/>
              </a:spcAft>
              <a:buFont typeface="Arial" panose="020B0604020202020204" pitchFamily="34" charset="0"/>
              <a:buChar char="•"/>
            </a:pPr>
            <a:r>
              <a:rPr lang="en-US" sz="2000" dirty="0">
                <a:latin typeface="Karla" pitchFamily="2" charset="0"/>
              </a:rPr>
              <a:t>Boot up time is in minutes</a:t>
            </a:r>
          </a:p>
          <a:p>
            <a:pPr marL="800100" lvl="1" indent="-342900">
              <a:spcAft>
                <a:spcPts val="600"/>
              </a:spcAft>
              <a:buFont typeface="Arial" panose="020B0604020202020204" pitchFamily="34" charset="0"/>
              <a:buChar char="•"/>
            </a:pPr>
            <a:r>
              <a:rPr lang="en-US" sz="2000" dirty="0">
                <a:latin typeface="Karla" pitchFamily="2" charset="0"/>
              </a:rPr>
              <a:t>Not version controlled</a:t>
            </a:r>
          </a:p>
          <a:p>
            <a:pPr marL="800100" lvl="1" indent="-342900">
              <a:spcAft>
                <a:spcPts val="600"/>
              </a:spcAft>
              <a:buFont typeface="Arial" panose="020B0604020202020204" pitchFamily="34" charset="0"/>
              <a:buChar char="•"/>
            </a:pPr>
            <a:r>
              <a:rPr lang="en-US" sz="2000" dirty="0">
                <a:latin typeface="Karla" pitchFamily="2" charset="0"/>
              </a:rPr>
              <a:t>Cannot run more than couple of VMs on an average laptop</a:t>
            </a:r>
          </a:p>
          <a:p>
            <a:pPr marL="800100" lvl="1" indent="-342900">
              <a:spcAft>
                <a:spcPts val="600"/>
              </a:spcAft>
              <a:buFont typeface="Arial" panose="020B0604020202020204" pitchFamily="34" charset="0"/>
              <a:buChar char="•"/>
            </a:pPr>
            <a:r>
              <a:rPr lang="en-US" sz="2000" dirty="0">
                <a:latin typeface="Karla" pitchFamily="2" charset="0"/>
              </a:rPr>
              <a:t>Only one VM can be started from one set of VMX and VMDK files</a:t>
            </a:r>
          </a:p>
          <a:p>
            <a:pPr lvl="1">
              <a:spcAft>
                <a:spcPts val="600"/>
              </a:spcAft>
            </a:pPr>
            <a:endParaRPr lang="en-US" sz="2000" dirty="0">
              <a:latin typeface="Karla" pitchFamily="2" charset="0"/>
            </a:endParaRPr>
          </a:p>
        </p:txBody>
      </p:sp>
      <p:sp>
        <p:nvSpPr>
          <p:cNvPr id="13" name="Rectangle 12">
            <a:extLst>
              <a:ext uri="{FF2B5EF4-FFF2-40B4-BE49-F238E27FC236}">
                <a16:creationId xmlns:a16="http://schemas.microsoft.com/office/drawing/2014/main" id="{94A2D129-EE39-7747-8431-4CE4CF24E5FC}"/>
              </a:ext>
            </a:extLst>
          </p:cNvPr>
          <p:cNvSpPr/>
          <p:nvPr/>
        </p:nvSpPr>
        <p:spPr>
          <a:xfrm>
            <a:off x="6489196" y="1384671"/>
            <a:ext cx="5241012" cy="4662815"/>
          </a:xfrm>
          <a:prstGeom prst="rect">
            <a:avLst/>
          </a:prstGeom>
        </p:spPr>
        <p:txBody>
          <a:bodyPr wrap="square">
            <a:spAutoFit/>
          </a:bodyPr>
          <a:lstStyle/>
          <a:p>
            <a:pPr algn="ctr">
              <a:spcAft>
                <a:spcPts val="600"/>
              </a:spcAft>
            </a:pPr>
            <a:r>
              <a:rPr lang="en-US" sz="2400" b="1" dirty="0">
                <a:latin typeface="Karla" pitchFamily="2" charset="0"/>
              </a:rPr>
              <a:t>Docker</a:t>
            </a:r>
          </a:p>
          <a:p>
            <a:pPr algn="ctr">
              <a:spcAft>
                <a:spcPts val="600"/>
              </a:spcAft>
            </a:pPr>
            <a:endParaRPr lang="en-US"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Container is just a user space of OS</a:t>
            </a:r>
          </a:p>
          <a:p>
            <a:pPr marL="800100" lvl="1" indent="-342900">
              <a:spcAft>
                <a:spcPts val="600"/>
              </a:spcAft>
              <a:buFont typeface="Arial" panose="020B0604020202020204" pitchFamily="34" charset="0"/>
              <a:buChar char="•"/>
            </a:pPr>
            <a:r>
              <a:rPr lang="en-US" sz="2000" dirty="0">
                <a:latin typeface="Karla" pitchFamily="2" charset="0"/>
              </a:rPr>
              <a:t>Containers instantiate in seconds</a:t>
            </a:r>
          </a:p>
          <a:p>
            <a:pPr marL="800100" lvl="1" indent="-342900">
              <a:spcAft>
                <a:spcPts val="600"/>
              </a:spcAft>
              <a:buFont typeface="Arial" panose="020B0604020202020204" pitchFamily="34" charset="0"/>
              <a:buChar char="•"/>
            </a:pPr>
            <a:r>
              <a:rPr lang="en-US" sz="2000" dirty="0">
                <a:latin typeface="Karla" pitchFamily="2" charset="0"/>
              </a:rPr>
              <a:t>Images are built incrementally on top of another like layers. Lots of images/snapshots</a:t>
            </a:r>
          </a:p>
          <a:p>
            <a:pPr marL="800100" lvl="1" indent="-342900">
              <a:spcAft>
                <a:spcPts val="600"/>
              </a:spcAft>
              <a:buFont typeface="Arial" panose="020B0604020202020204" pitchFamily="34" charset="0"/>
              <a:buChar char="•"/>
            </a:pPr>
            <a:r>
              <a:rPr lang="en-US" sz="2000" dirty="0">
                <a:latin typeface="Karla" pitchFamily="2" charset="0"/>
              </a:rPr>
              <a:t>Images can be diffed and can be version controlled. Docker hub is like </a:t>
            </a:r>
            <a:r>
              <a:rPr lang="en-US" sz="2000" dirty="0" err="1">
                <a:latin typeface="Karla" pitchFamily="2" charset="0"/>
              </a:rPr>
              <a:t>Github</a:t>
            </a:r>
            <a:endParaRPr lang="en-US" sz="2000"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Can run many Dockers in a laptop</a:t>
            </a:r>
          </a:p>
          <a:p>
            <a:pPr marL="800100" lvl="1" indent="-342900">
              <a:spcAft>
                <a:spcPts val="600"/>
              </a:spcAft>
              <a:buFont typeface="Arial" panose="020B0604020202020204" pitchFamily="34" charset="0"/>
              <a:buChar char="•"/>
            </a:pPr>
            <a:r>
              <a:rPr lang="en-US" sz="2000" dirty="0">
                <a:latin typeface="Karla" pitchFamily="2" charset="0"/>
              </a:rPr>
              <a:t>Multiple docker containers can be started from one Docker image</a:t>
            </a:r>
          </a:p>
        </p:txBody>
      </p:sp>
    </p:spTree>
    <p:extLst>
      <p:ext uri="{BB962C8B-B14F-4D97-AF65-F5344CB8AC3E}">
        <p14:creationId xmlns:p14="http://schemas.microsoft.com/office/powerpoint/2010/main" val="227451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B63C8E-965A-C643-9DDE-E1A88EE870FB}"/>
              </a:ext>
            </a:extLst>
          </p:cNvPr>
          <p:cNvPicPr>
            <a:picLocks noChangeAspect="1"/>
          </p:cNvPicPr>
          <p:nvPr/>
        </p:nvPicPr>
        <p:blipFill>
          <a:blip r:embed="rId2"/>
          <a:stretch>
            <a:fillRect/>
          </a:stretch>
        </p:blipFill>
        <p:spPr>
          <a:xfrm>
            <a:off x="6405505" y="1503548"/>
            <a:ext cx="4584357" cy="4798757"/>
          </a:xfrm>
          <a:prstGeom prst="rect">
            <a:avLst/>
          </a:prstGeom>
        </p:spPr>
      </p:pic>
      <p:pic>
        <p:nvPicPr>
          <p:cNvPr id="27" name="Picture 26">
            <a:extLst>
              <a:ext uri="{FF2B5EF4-FFF2-40B4-BE49-F238E27FC236}">
                <a16:creationId xmlns:a16="http://schemas.microsoft.com/office/drawing/2014/main" id="{C0C5A360-BDC6-5E44-8C59-E9F631C0CFEE}"/>
              </a:ext>
            </a:extLst>
          </p:cNvPr>
          <p:cNvPicPr>
            <a:picLocks noChangeAspect="1"/>
          </p:cNvPicPr>
          <p:nvPr/>
        </p:nvPicPr>
        <p:blipFill>
          <a:blip r:embed="rId2"/>
          <a:stretch>
            <a:fillRect/>
          </a:stretch>
        </p:blipFill>
        <p:spPr>
          <a:xfrm>
            <a:off x="1062684" y="1597363"/>
            <a:ext cx="4584356" cy="455665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 vs Virtual Machines</a:t>
            </a:r>
          </a:p>
          <a:p>
            <a:pPr>
              <a:spcAft>
                <a:spcPts val="1800"/>
              </a:spcAft>
            </a:pPr>
            <a:endParaRPr lang="en-US" sz="3800" b="1" dirty="0"/>
          </a:p>
        </p:txBody>
      </p:sp>
      <p:grpSp>
        <p:nvGrpSpPr>
          <p:cNvPr id="8" name="Group 7">
            <a:extLst>
              <a:ext uri="{FF2B5EF4-FFF2-40B4-BE49-F238E27FC236}">
                <a16:creationId xmlns:a16="http://schemas.microsoft.com/office/drawing/2014/main" id="{1A08C0B3-F762-4D47-9F53-944CB97938C9}"/>
              </a:ext>
            </a:extLst>
          </p:cNvPr>
          <p:cNvGrpSpPr/>
          <p:nvPr/>
        </p:nvGrpSpPr>
        <p:grpSpPr>
          <a:xfrm>
            <a:off x="6985579" y="2141382"/>
            <a:ext cx="3424208" cy="3691041"/>
            <a:chOff x="7877825" y="1705662"/>
            <a:chExt cx="3666475" cy="3952187"/>
          </a:xfrm>
        </p:grpSpPr>
        <p:sp>
          <p:nvSpPr>
            <p:cNvPr id="9" name="Rectangle 8">
              <a:extLst>
                <a:ext uri="{FF2B5EF4-FFF2-40B4-BE49-F238E27FC236}">
                  <a16:creationId xmlns:a16="http://schemas.microsoft.com/office/drawing/2014/main" id="{BCBCD019-E77C-4205-BB1D-110EBFC19F97}"/>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0" name="Rectangle 9">
              <a:extLst>
                <a:ext uri="{FF2B5EF4-FFF2-40B4-BE49-F238E27FC236}">
                  <a16:creationId xmlns:a16="http://schemas.microsoft.com/office/drawing/2014/main" id="{A8DCC1E4-7680-4584-AE2D-65565DAAEADC}"/>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CD0E3EFC-59C0-41B7-AE38-ACD1DD190FC1}"/>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3" name="Rectangle 12">
              <a:extLst>
                <a:ext uri="{FF2B5EF4-FFF2-40B4-BE49-F238E27FC236}">
                  <a16:creationId xmlns:a16="http://schemas.microsoft.com/office/drawing/2014/main" id="{7F1FC2BB-E518-447F-A59B-C48B19231922}"/>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01F55062-7C2A-440B-9611-4A9D0DA0078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033C7D87-CD0C-4F5E-ADB6-787AFF0A2293}"/>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6" name="Rectangle 15">
              <a:extLst>
                <a:ext uri="{FF2B5EF4-FFF2-40B4-BE49-F238E27FC236}">
                  <a16:creationId xmlns:a16="http://schemas.microsoft.com/office/drawing/2014/main" id="{81F339E7-9FF3-4CD4-B024-F61E0C3C7D03}"/>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00FD875E-AA7D-4BDA-87B8-E42804B1B7A5}"/>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A88DF76E-D2FB-4AF1-A8B9-A59B3443ED39}"/>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19" name="Rectangle 18">
              <a:extLst>
                <a:ext uri="{FF2B5EF4-FFF2-40B4-BE49-F238E27FC236}">
                  <a16:creationId xmlns:a16="http://schemas.microsoft.com/office/drawing/2014/main" id="{C73756B6-9E17-49B0-86B6-321FE890A3D9}"/>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0" name="Rectangle 19">
              <a:extLst>
                <a:ext uri="{FF2B5EF4-FFF2-40B4-BE49-F238E27FC236}">
                  <a16:creationId xmlns:a16="http://schemas.microsoft.com/office/drawing/2014/main" id="{050A37A8-980F-4854-951F-12B82645D31B}"/>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grpSp>
        <p:nvGrpSpPr>
          <p:cNvPr id="21" name="Group 20">
            <a:extLst>
              <a:ext uri="{FF2B5EF4-FFF2-40B4-BE49-F238E27FC236}">
                <a16:creationId xmlns:a16="http://schemas.microsoft.com/office/drawing/2014/main" id="{01DC7905-A43F-48B1-9E43-6BE3EE1002CA}"/>
              </a:ext>
            </a:extLst>
          </p:cNvPr>
          <p:cNvGrpSpPr/>
          <p:nvPr/>
        </p:nvGrpSpPr>
        <p:grpSpPr>
          <a:xfrm>
            <a:off x="1726466" y="2359916"/>
            <a:ext cx="3424208" cy="3296143"/>
            <a:chOff x="7877825" y="2387728"/>
            <a:chExt cx="3666475" cy="3529347"/>
          </a:xfrm>
        </p:grpSpPr>
        <p:sp>
          <p:nvSpPr>
            <p:cNvPr id="22" name="Rectangle 21">
              <a:extLst>
                <a:ext uri="{FF2B5EF4-FFF2-40B4-BE49-F238E27FC236}">
                  <a16:creationId xmlns:a16="http://schemas.microsoft.com/office/drawing/2014/main" id="{5E10DB9A-3F30-40E9-98F8-D1A4DB0F14CB}"/>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23" name="Rectangle 22">
              <a:extLst>
                <a:ext uri="{FF2B5EF4-FFF2-40B4-BE49-F238E27FC236}">
                  <a16:creationId xmlns:a16="http://schemas.microsoft.com/office/drawing/2014/main" id="{80F5863E-68AF-4EB0-8EE0-A683F9AF5C82}"/>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24" name="Rectangle 23">
              <a:extLst>
                <a:ext uri="{FF2B5EF4-FFF2-40B4-BE49-F238E27FC236}">
                  <a16:creationId xmlns:a16="http://schemas.microsoft.com/office/drawing/2014/main" id="{CE0C0CF2-C812-4887-B65B-87DD0EC4DF17}"/>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Karla" pitchFamily="2" charset="0"/>
              </a:endParaRPr>
            </a:p>
          </p:txBody>
        </p:sp>
        <p:sp>
          <p:nvSpPr>
            <p:cNvPr id="25" name="Rectangle 24">
              <a:extLst>
                <a:ext uri="{FF2B5EF4-FFF2-40B4-BE49-F238E27FC236}">
                  <a16:creationId xmlns:a16="http://schemas.microsoft.com/office/drawing/2014/main" id="{6CE38D4B-82FD-46A6-91E3-E6D540BA0182}"/>
                </a:ext>
              </a:extLst>
            </p:cNvPr>
            <p:cNvSpPr/>
            <p:nvPr/>
          </p:nvSpPr>
          <p:spPr>
            <a:xfrm>
              <a:off x="7880010" y="3488731"/>
              <a:ext cx="3664290" cy="659179"/>
            </a:xfrm>
            <a:prstGeom prst="rect">
              <a:avLst/>
            </a:prstGeom>
            <a:solidFill>
              <a:srgbClr val="F688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Container Engine</a:t>
              </a:r>
            </a:p>
          </p:txBody>
        </p:sp>
        <p:sp>
          <p:nvSpPr>
            <p:cNvPr id="28" name="Rectangle 27">
              <a:extLst>
                <a:ext uri="{FF2B5EF4-FFF2-40B4-BE49-F238E27FC236}">
                  <a16:creationId xmlns:a16="http://schemas.microsoft.com/office/drawing/2014/main" id="{1653656B-1A72-48F1-B5CD-E23393A95C19}"/>
                </a:ext>
              </a:extLst>
            </p:cNvPr>
            <p:cNvSpPr/>
            <p:nvPr/>
          </p:nvSpPr>
          <p:spPr>
            <a:xfrm>
              <a:off x="7880010" y="293130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29" name="Rectangle 28">
              <a:extLst>
                <a:ext uri="{FF2B5EF4-FFF2-40B4-BE49-F238E27FC236}">
                  <a16:creationId xmlns:a16="http://schemas.microsoft.com/office/drawing/2014/main" id="{C9CDE0FD-CFC1-4DF1-ACD4-4B3D6188FEB6}"/>
                </a:ext>
              </a:extLst>
            </p:cNvPr>
            <p:cNvSpPr/>
            <p:nvPr/>
          </p:nvSpPr>
          <p:spPr>
            <a:xfrm>
              <a:off x="9181130" y="2931314"/>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0" name="Rectangle 29">
              <a:extLst>
                <a:ext uri="{FF2B5EF4-FFF2-40B4-BE49-F238E27FC236}">
                  <a16:creationId xmlns:a16="http://schemas.microsoft.com/office/drawing/2014/main" id="{1A42F991-E64C-47D7-9838-620559DAED04}"/>
                </a:ext>
              </a:extLst>
            </p:cNvPr>
            <p:cNvSpPr/>
            <p:nvPr/>
          </p:nvSpPr>
          <p:spPr>
            <a:xfrm>
              <a:off x="10483195" y="2931299"/>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1" name="Rectangle 30">
              <a:extLst>
                <a:ext uri="{FF2B5EF4-FFF2-40B4-BE49-F238E27FC236}">
                  <a16:creationId xmlns:a16="http://schemas.microsoft.com/office/drawing/2014/main" id="{EA847125-DA08-4F53-B0B0-A99C174261DD}"/>
                </a:ext>
              </a:extLst>
            </p:cNvPr>
            <p:cNvSpPr/>
            <p:nvPr/>
          </p:nvSpPr>
          <p:spPr>
            <a:xfrm>
              <a:off x="7880010" y="238773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2" name="Rectangle 31">
              <a:extLst>
                <a:ext uri="{FF2B5EF4-FFF2-40B4-BE49-F238E27FC236}">
                  <a16:creationId xmlns:a16="http://schemas.microsoft.com/office/drawing/2014/main" id="{8A1452EF-D4A2-4D8E-A666-443B7D7B6395}"/>
                </a:ext>
              </a:extLst>
            </p:cNvPr>
            <p:cNvSpPr/>
            <p:nvPr/>
          </p:nvSpPr>
          <p:spPr>
            <a:xfrm>
              <a:off x="9181130" y="2387738"/>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3" name="Rectangle 32">
              <a:extLst>
                <a:ext uri="{FF2B5EF4-FFF2-40B4-BE49-F238E27FC236}">
                  <a16:creationId xmlns:a16="http://schemas.microsoft.com/office/drawing/2014/main" id="{7578EDB6-19CC-4165-8AE6-1C23CF65B537}"/>
                </a:ext>
              </a:extLst>
            </p:cNvPr>
            <p:cNvSpPr/>
            <p:nvPr/>
          </p:nvSpPr>
          <p:spPr>
            <a:xfrm>
              <a:off x="10483195" y="2387728"/>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
        <p:nvSpPr>
          <p:cNvPr id="2" name="TextBox 1">
            <a:extLst>
              <a:ext uri="{FF2B5EF4-FFF2-40B4-BE49-F238E27FC236}">
                <a16:creationId xmlns:a16="http://schemas.microsoft.com/office/drawing/2014/main" id="{F74A017D-2769-B647-A8DA-A8B24D3D3C56}"/>
              </a:ext>
            </a:extLst>
          </p:cNvPr>
          <p:cNvSpPr txBox="1"/>
          <p:nvPr/>
        </p:nvSpPr>
        <p:spPr>
          <a:xfrm>
            <a:off x="7736925" y="1200358"/>
            <a:ext cx="2231701" cy="461665"/>
          </a:xfrm>
          <a:prstGeom prst="rect">
            <a:avLst/>
          </a:prstGeom>
          <a:noFill/>
        </p:spPr>
        <p:txBody>
          <a:bodyPr wrap="none" rtlCol="0">
            <a:spAutoFit/>
          </a:bodyPr>
          <a:lstStyle/>
          <a:p>
            <a:r>
              <a:rPr lang="en-US" sz="2400" b="1" dirty="0">
                <a:solidFill>
                  <a:schemeClr val="tx2">
                    <a:lumMod val="60000"/>
                    <a:lumOff val="40000"/>
                  </a:schemeClr>
                </a:solidFill>
              </a:rPr>
              <a:t>Virtual Machine</a:t>
            </a:r>
          </a:p>
        </p:txBody>
      </p:sp>
      <p:sp>
        <p:nvSpPr>
          <p:cNvPr id="36" name="TextBox 35">
            <a:extLst>
              <a:ext uri="{FF2B5EF4-FFF2-40B4-BE49-F238E27FC236}">
                <a16:creationId xmlns:a16="http://schemas.microsoft.com/office/drawing/2014/main" id="{09BA59C6-BB18-814F-8107-387ECF599BC9}"/>
              </a:ext>
            </a:extLst>
          </p:cNvPr>
          <p:cNvSpPr txBox="1"/>
          <p:nvPr/>
        </p:nvSpPr>
        <p:spPr>
          <a:xfrm>
            <a:off x="2773204" y="1280074"/>
            <a:ext cx="1437125" cy="461665"/>
          </a:xfrm>
          <a:prstGeom prst="rect">
            <a:avLst/>
          </a:prstGeom>
          <a:noFill/>
        </p:spPr>
        <p:txBody>
          <a:bodyPr wrap="none" rtlCol="0">
            <a:spAutoFit/>
          </a:bodyPr>
          <a:lstStyle/>
          <a:p>
            <a:r>
              <a:rPr lang="en-US" sz="2400" b="1" dirty="0">
                <a:solidFill>
                  <a:schemeClr val="tx2">
                    <a:lumMod val="60000"/>
                    <a:lumOff val="40000"/>
                  </a:schemeClr>
                </a:solidFill>
              </a:rPr>
              <a:t>Container</a:t>
            </a:r>
          </a:p>
        </p:txBody>
      </p:sp>
    </p:spTree>
    <p:extLst>
      <p:ext uri="{BB962C8B-B14F-4D97-AF65-F5344CB8AC3E}">
        <p14:creationId xmlns:p14="http://schemas.microsoft.com/office/powerpoint/2010/main" val="331509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What Makes Containers so Small?</a:t>
            </a:r>
          </a:p>
          <a:p>
            <a:pPr>
              <a:spcAft>
                <a:spcPts val="1800"/>
              </a:spcAft>
            </a:pPr>
            <a:endParaRPr lang="en-US" sz="3800" b="1" dirty="0"/>
          </a:p>
        </p:txBody>
      </p:sp>
      <p:pic>
        <p:nvPicPr>
          <p:cNvPr id="2" name="Picture 1">
            <a:extLst>
              <a:ext uri="{FF2B5EF4-FFF2-40B4-BE49-F238E27FC236}">
                <a16:creationId xmlns:a16="http://schemas.microsoft.com/office/drawing/2014/main" id="{FFCE414E-E81D-4997-8783-EF64763D6F97}"/>
              </a:ext>
            </a:extLst>
          </p:cNvPr>
          <p:cNvPicPr>
            <a:picLocks noChangeAspect="1"/>
          </p:cNvPicPr>
          <p:nvPr/>
        </p:nvPicPr>
        <p:blipFill rotWithShape="1">
          <a:blip r:embed="rId2"/>
          <a:srcRect l="20149" t="37462" r="7477"/>
          <a:stretch/>
        </p:blipFill>
        <p:spPr>
          <a:xfrm>
            <a:off x="2668942" y="3051423"/>
            <a:ext cx="7142878" cy="2843597"/>
          </a:xfrm>
          <a:prstGeom prst="rect">
            <a:avLst/>
          </a:prstGeom>
        </p:spPr>
      </p:pic>
      <p:sp>
        <p:nvSpPr>
          <p:cNvPr id="6" name="Rectangle 5">
            <a:extLst>
              <a:ext uri="{FF2B5EF4-FFF2-40B4-BE49-F238E27FC236}">
                <a16:creationId xmlns:a16="http://schemas.microsoft.com/office/drawing/2014/main" id="{E1D96E5C-AC52-4A27-863E-95ABC927927E}"/>
              </a:ext>
            </a:extLst>
          </p:cNvPr>
          <p:cNvSpPr/>
          <p:nvPr/>
        </p:nvSpPr>
        <p:spPr>
          <a:xfrm>
            <a:off x="1047750" y="763479"/>
            <a:ext cx="9955872" cy="2923877"/>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Container = User Space of OS</a:t>
            </a:r>
          </a:p>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User space refers to all of the code in an operating system that lives outside of the kernel</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4" name="Picture 3">
            <a:extLst>
              <a:ext uri="{FF2B5EF4-FFF2-40B4-BE49-F238E27FC236}">
                <a16:creationId xmlns:a16="http://schemas.microsoft.com/office/drawing/2014/main" id="{1A28EC82-6CF0-7E4D-91C9-71E039F04E1E}"/>
              </a:ext>
            </a:extLst>
          </p:cNvPr>
          <p:cNvPicPr>
            <a:picLocks noChangeAspect="1"/>
          </p:cNvPicPr>
          <p:nvPr/>
        </p:nvPicPr>
        <p:blipFill>
          <a:blip r:embed="rId3"/>
          <a:stretch>
            <a:fillRect/>
          </a:stretch>
        </p:blipFill>
        <p:spPr>
          <a:xfrm>
            <a:off x="1974386" y="2650816"/>
            <a:ext cx="8102600" cy="3644809"/>
          </a:xfrm>
          <a:prstGeom prst="rect">
            <a:avLst/>
          </a:prstGeom>
        </p:spPr>
      </p:pic>
    </p:spTree>
    <p:extLst>
      <p:ext uri="{BB962C8B-B14F-4D97-AF65-F5344CB8AC3E}">
        <p14:creationId xmlns:p14="http://schemas.microsoft.com/office/powerpoint/2010/main" val="1486918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a:t>
            </a:r>
          </a:p>
        </p:txBody>
      </p:sp>
      <p:sp>
        <p:nvSpPr>
          <p:cNvPr id="7" name="Rectangle 6">
            <a:extLst>
              <a:ext uri="{FF2B5EF4-FFF2-40B4-BE49-F238E27FC236}">
                <a16:creationId xmlns:a16="http://schemas.microsoft.com/office/drawing/2014/main" id="{24BBB258-612A-4802-BC2E-D8B75AB4AC10}"/>
              </a:ext>
            </a:extLst>
          </p:cNvPr>
          <p:cNvSpPr/>
          <p:nvPr/>
        </p:nvSpPr>
        <p:spPr>
          <a:xfrm>
            <a:off x="224730" y="1128364"/>
            <a:ext cx="8165510" cy="5938742"/>
          </a:xfrm>
          <a:prstGeom prst="rect">
            <a:avLst/>
          </a:prstGeom>
        </p:spPr>
        <p:txBody>
          <a:bodyPr wrap="square">
            <a:spAutoFit/>
          </a:bodyPr>
          <a:lstStyle/>
          <a:p>
            <a:pPr marL="285750" indent="-285750">
              <a:lnSpc>
                <a:spcPct val="120000"/>
              </a:lnSpc>
              <a:buFont typeface="Arial" panose="020B0604020202020204" pitchFamily="34" charset="0"/>
              <a:buChar char="•"/>
            </a:pPr>
            <a:endParaRPr lang="en-US" b="1"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It has the best of the two worlds because it allows: </a:t>
            </a:r>
          </a:p>
          <a:p>
            <a:pPr marL="914400" lvl="1" indent="-457200">
              <a:lnSpc>
                <a:spcPct val="120000"/>
              </a:lnSpc>
              <a:buFont typeface="+mj-lt"/>
              <a:buAutoNum type="arabicPeriod"/>
            </a:pPr>
            <a:r>
              <a:rPr lang="en-US" sz="2000" dirty="0">
                <a:latin typeface="Karla" pitchFamily="2" charset="0"/>
              </a:rPr>
              <a:t>to create isolate environment using the preferred operating system	</a:t>
            </a:r>
          </a:p>
          <a:p>
            <a:pPr marL="914400" lvl="1" indent="-457200">
              <a:lnSpc>
                <a:spcPct val="120000"/>
              </a:lnSpc>
              <a:buFont typeface="+mj-lt"/>
              <a:buAutoNum type="arabicPeriod"/>
            </a:pPr>
            <a:r>
              <a:rPr lang="en-US" sz="2000" dirty="0">
                <a:latin typeface="Karla" pitchFamily="2" charset="0"/>
              </a:rPr>
              <a:t>to run different operating system without sharing hardware	</a:t>
            </a:r>
          </a:p>
          <a:p>
            <a:pPr marL="342900" indent="-342900">
              <a:lnSpc>
                <a:spcPct val="120000"/>
              </a:lnSpc>
              <a:buFont typeface="Arial" panose="020B0604020202020204" pitchFamily="34" charset="0"/>
              <a:buChar char="•"/>
            </a:pPr>
            <a:r>
              <a:rPr lang="en-US" sz="2000" dirty="0">
                <a:latin typeface="Karla" pitchFamily="2" charset="0"/>
              </a:rPr>
              <a:t>The advantage of using containers is that they only virtualize the operating system and do not require dedicated piece of hardware because they share the same kernel of the hosting system.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Containers give the impression of a separate operating system however, since they're sharing the kernel, they are much cheaper than a virtual machine.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337094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97708" y="1337126"/>
            <a:ext cx="8229600" cy="6529673"/>
          </a:xfrm>
          <a:prstGeom prst="rect">
            <a:avLst/>
          </a:prstGeom>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latin typeface="Karla" pitchFamily="2" charset="0"/>
              </a:rPr>
              <a:t>With container images, we confine the application code, its runtime, and all its dependencies in a pre-defined format.</a:t>
            </a:r>
          </a:p>
          <a:p>
            <a:pPr marL="285750" indent="-285750">
              <a:lnSpc>
                <a:spcPct val="120000"/>
              </a:lnSpc>
              <a:spcAft>
                <a:spcPts val="1200"/>
              </a:spcAft>
              <a:buFont typeface="Arial" panose="020B0604020202020204" pitchFamily="34" charset="0"/>
              <a:buChar char="•"/>
            </a:pPr>
            <a:r>
              <a:rPr lang="en-US" sz="2000" dirty="0">
                <a:latin typeface="Karla" pitchFamily="2" charset="0"/>
              </a:rPr>
              <a:t>With the same image, you can reproduce as many containers as you wish. Think about the image as the recipe, and the container as the cake ;-) you can make as many cakes as you’d like with a given recipe.</a:t>
            </a:r>
          </a:p>
          <a:p>
            <a:pPr marL="342900" indent="-342900">
              <a:lnSpc>
                <a:spcPct val="120000"/>
              </a:lnSpc>
              <a:spcAft>
                <a:spcPts val="1200"/>
              </a:spcAft>
              <a:buFont typeface="Arial" panose="020B0604020202020204" pitchFamily="34" charset="0"/>
              <a:buChar char="•"/>
            </a:pPr>
            <a:r>
              <a:rPr lang="en-US" sz="2000" dirty="0">
                <a:latin typeface="Karla" pitchFamily="2" charset="0"/>
              </a:rPr>
              <a:t>A container orchestrator (see next lecture) is a single controller/management unit that connects multiple nodes together. </a:t>
            </a:r>
          </a:p>
          <a:p>
            <a:pPr marL="342900" indent="-342900">
              <a:lnSpc>
                <a:spcPct val="120000"/>
              </a:lnSpc>
              <a:spcAft>
                <a:spcPts val="1200"/>
              </a:spcAft>
              <a:buFont typeface="Arial" panose="020B0604020202020204" pitchFamily="34" charset="0"/>
              <a:buChar char="•"/>
            </a:pPr>
            <a:r>
              <a:rPr lang="en-US" sz="2000" dirty="0">
                <a:latin typeface="Karla" pitchFamily="2" charset="0"/>
              </a:rPr>
              <a:t>You can create a container on a Window but install an image of a Linux OS inside that container. The container still works on the Window</a:t>
            </a: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a:lnSpc>
                <a:spcPct val="120000"/>
              </a:lnSpc>
              <a:spcAft>
                <a:spcPts val="1200"/>
              </a:spcAft>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852575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49" y="1337126"/>
            <a:ext cx="7491421" cy="4570482"/>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Containers are </a:t>
            </a:r>
            <a:r>
              <a:rPr lang="en-US" sz="2300" dirty="0">
                <a:solidFill>
                  <a:schemeClr val="tx2">
                    <a:lumMod val="60000"/>
                    <a:lumOff val="40000"/>
                  </a:schemeClr>
                </a:solidFill>
                <a:latin typeface="Karla" pitchFamily="2" charset="0"/>
              </a:rPr>
              <a:t>application-centric</a:t>
            </a:r>
            <a:r>
              <a:rPr lang="en-US" sz="2300" dirty="0">
                <a:latin typeface="Karla" pitchFamily="2" charset="0"/>
              </a:rPr>
              <a:t> methods to deliver high-performing, scalable applications on any infrastructure of your choice. </a:t>
            </a:r>
          </a:p>
          <a:p>
            <a:pPr marL="285750" indent="-285750">
              <a:spcBef>
                <a:spcPts val="600"/>
              </a:spcBef>
              <a:buFont typeface="Arial" panose="020B0604020202020204" pitchFamily="34" charset="0"/>
              <a:buChar char="•"/>
            </a:pPr>
            <a:r>
              <a:rPr lang="en-US" sz="2300" dirty="0">
                <a:latin typeface="Karla" pitchFamily="2" charset="0"/>
              </a:rPr>
              <a:t>Containers are best suited to deliver </a:t>
            </a:r>
            <a:r>
              <a:rPr lang="en-US" sz="2300" b="1" dirty="0">
                <a:solidFill>
                  <a:schemeClr val="tx2">
                    <a:lumMod val="60000"/>
                    <a:lumOff val="40000"/>
                  </a:schemeClr>
                </a:solidFill>
                <a:latin typeface="Karla" pitchFamily="2" charset="0"/>
              </a:rPr>
              <a:t>microservices</a:t>
            </a:r>
            <a:r>
              <a:rPr lang="en-US" sz="2300" dirty="0">
                <a:latin typeface="Karla" pitchFamily="2" charset="0"/>
              </a:rPr>
              <a:t> by providing portable, isolated virtual environments for applications to run without interference from other running applications.</a:t>
            </a:r>
          </a:p>
          <a:p>
            <a:pPr marL="285750" indent="-285750">
              <a:spcBef>
                <a:spcPts val="600"/>
              </a:spcBef>
              <a:buFont typeface="Arial" panose="020B0604020202020204" pitchFamily="34" charset="0"/>
              <a:buChar char="•"/>
            </a:pPr>
            <a:r>
              <a:rPr lang="en-US" sz="2300" dirty="0">
                <a:latin typeface="Karla" pitchFamily="2" charset="0"/>
              </a:rPr>
              <a:t>Containers run container images, it bundles the application along with its runtime and dependencies.</a:t>
            </a:r>
          </a:p>
          <a:p>
            <a:pPr marL="285750" indent="-285750">
              <a:spcBef>
                <a:spcPts val="600"/>
              </a:spcBef>
              <a:buFont typeface="Arial" panose="020B0604020202020204" pitchFamily="34" charset="0"/>
              <a:buChar char="•"/>
            </a:pPr>
            <a:r>
              <a:rPr lang="en-US" sz="2300" dirty="0">
                <a:latin typeface="Karla" pitchFamily="2" charset="0"/>
              </a:rPr>
              <a:t>Because they're so lightweight, you can have many containers running at once on your system.</a:t>
            </a: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271024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containers recap?</a:t>
            </a:r>
          </a:p>
        </p:txBody>
      </p:sp>
      <p:sp>
        <p:nvSpPr>
          <p:cNvPr id="7" name="Rectangle 6">
            <a:extLst>
              <a:ext uri="{FF2B5EF4-FFF2-40B4-BE49-F238E27FC236}">
                <a16:creationId xmlns:a16="http://schemas.microsoft.com/office/drawing/2014/main" id="{24BBB258-612A-4802-BC2E-D8B75AB4AC10}"/>
              </a:ext>
            </a:extLst>
          </p:cNvPr>
          <p:cNvSpPr/>
          <p:nvPr/>
        </p:nvSpPr>
        <p:spPr>
          <a:xfrm>
            <a:off x="1008561" y="1154246"/>
            <a:ext cx="10039350" cy="6463308"/>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Their </a:t>
            </a:r>
            <a:r>
              <a:rPr lang="en-US" sz="2300" dirty="0">
                <a:solidFill>
                  <a:schemeClr val="tx2">
                    <a:lumMod val="60000"/>
                    <a:lumOff val="40000"/>
                  </a:schemeClr>
                </a:solidFill>
                <a:latin typeface="Karla" pitchFamily="2" charset="0"/>
              </a:rPr>
              <a:t>startup</a:t>
            </a:r>
            <a:r>
              <a:rPr lang="en-US" sz="2300" dirty="0">
                <a:latin typeface="Karla" pitchFamily="2" charset="0"/>
              </a:rPr>
              <a:t> time is on the order of seconds (vs. minutes for Virtual Machines).</a:t>
            </a:r>
          </a:p>
          <a:p>
            <a:pPr marL="285750" indent="-285750">
              <a:spcBef>
                <a:spcPts val="600"/>
              </a:spcBef>
              <a:buFont typeface="Arial" panose="020B0604020202020204" pitchFamily="34" charset="0"/>
              <a:buChar char="•"/>
            </a:pPr>
            <a:r>
              <a:rPr lang="en-US" sz="2300" dirty="0">
                <a:latin typeface="Karla" pitchFamily="2" charset="0"/>
              </a:rPr>
              <a:t>They provide </a:t>
            </a:r>
            <a:r>
              <a:rPr lang="en-US" sz="2300" dirty="0">
                <a:solidFill>
                  <a:schemeClr val="tx2">
                    <a:lumMod val="60000"/>
                    <a:lumOff val="40000"/>
                  </a:schemeClr>
                </a:solidFill>
                <a:latin typeface="Karla" pitchFamily="2" charset="0"/>
              </a:rPr>
              <a:t>pseudo-isolation</a:t>
            </a:r>
            <a:r>
              <a:rPr lang="en-US" sz="2300" dirty="0">
                <a:latin typeface="Karla" pitchFamily="2" charset="0"/>
              </a:rPr>
              <a:t>. This means they're still pretty secure, but not as secure at a Virtual Machines.</a:t>
            </a:r>
          </a:p>
          <a:p>
            <a:pPr marL="285750" indent="-285750">
              <a:spcBef>
                <a:spcPts val="600"/>
              </a:spcBef>
              <a:buFont typeface="Arial" panose="020B0604020202020204" pitchFamily="34" charset="0"/>
              <a:buChar char="•"/>
            </a:pPr>
            <a:r>
              <a:rPr lang="en-US" sz="2300" dirty="0">
                <a:latin typeface="Karla" pitchFamily="2" charset="0"/>
              </a:rPr>
              <a:t>A container is deployed from the container image offering an isolated </a:t>
            </a:r>
            <a:r>
              <a:rPr lang="en-US" sz="2300" dirty="0">
                <a:solidFill>
                  <a:schemeClr val="tx2">
                    <a:lumMod val="60000"/>
                    <a:lumOff val="40000"/>
                  </a:schemeClr>
                </a:solidFill>
                <a:latin typeface="Karla" pitchFamily="2" charset="0"/>
              </a:rPr>
              <a:t>executable environment</a:t>
            </a:r>
            <a:r>
              <a:rPr lang="en-US" sz="2300" dirty="0">
                <a:latin typeface="Karla" pitchFamily="2" charset="0"/>
              </a:rPr>
              <a:t> for the application.</a:t>
            </a:r>
          </a:p>
          <a:p>
            <a:pPr marL="285750" indent="-285750">
              <a:spcBef>
                <a:spcPts val="600"/>
              </a:spcBef>
              <a:buFont typeface="Arial" panose="020B0604020202020204" pitchFamily="34" charset="0"/>
              <a:buChar char="•"/>
            </a:pPr>
            <a:r>
              <a:rPr lang="en-US" sz="2300" dirty="0">
                <a:latin typeface="Karla" pitchFamily="2" charset="0"/>
              </a:rPr>
              <a:t>Containers can be deployed from a specific image on </a:t>
            </a:r>
            <a:r>
              <a:rPr lang="en-US" sz="2300" dirty="0">
                <a:solidFill>
                  <a:schemeClr val="tx2">
                    <a:lumMod val="60000"/>
                    <a:lumOff val="40000"/>
                  </a:schemeClr>
                </a:solidFill>
                <a:latin typeface="Karla" pitchFamily="2" charset="0"/>
              </a:rPr>
              <a:t>many platforms</a:t>
            </a:r>
            <a:r>
              <a:rPr lang="en-US" sz="2300" dirty="0">
                <a:latin typeface="Karla" pitchFamily="2" charset="0"/>
              </a:rPr>
              <a:t>, such as workstations, Virtual Machines, public cloud, etc.</a:t>
            </a:r>
          </a:p>
          <a:p>
            <a:pPr marL="285750" indent="-285750">
              <a:spcBef>
                <a:spcPts val="600"/>
              </a:spcBef>
              <a:buFont typeface="Arial" panose="020B0604020202020204" pitchFamily="34" charset="0"/>
              <a:buChar char="•"/>
            </a:pPr>
            <a:r>
              <a:rPr lang="en-US" sz="2300" dirty="0">
                <a:latin typeface="Karla" pitchFamily="2" charset="0"/>
              </a:rPr>
              <a:t>Containers are extremely </a:t>
            </a:r>
            <a:r>
              <a:rPr lang="en-US" sz="2300" dirty="0">
                <a:solidFill>
                  <a:schemeClr val="tx2">
                    <a:lumMod val="60000"/>
                    <a:lumOff val="40000"/>
                  </a:schemeClr>
                </a:solidFill>
                <a:latin typeface="Karla" pitchFamily="2" charset="0"/>
              </a:rPr>
              <a:t>popular</a:t>
            </a:r>
            <a:r>
              <a:rPr lang="en-US" sz="2300" dirty="0">
                <a:latin typeface="Karla" pitchFamily="2" charset="0"/>
              </a:rPr>
              <a:t>, and their popularity is growing.</a:t>
            </a:r>
          </a:p>
          <a:p>
            <a:pPr marL="285750" indent="-285750">
              <a:spcBef>
                <a:spcPts val="600"/>
              </a:spcBef>
              <a:buFont typeface="Arial" panose="020B0604020202020204" pitchFamily="34" charset="0"/>
              <a:buChar char="•"/>
            </a:pPr>
            <a:r>
              <a:rPr lang="en-US" sz="2300" dirty="0">
                <a:latin typeface="Karla" pitchFamily="2" charset="0"/>
              </a:rPr>
              <a:t>One of the first widely used containers was provided by </a:t>
            </a:r>
            <a:r>
              <a:rPr lang="en-US" sz="2300" dirty="0">
                <a:solidFill>
                  <a:schemeClr val="tx2">
                    <a:lumMod val="60000"/>
                    <a:lumOff val="40000"/>
                  </a:schemeClr>
                </a:solidFill>
                <a:latin typeface="Karla" pitchFamily="2" charset="0"/>
              </a:rPr>
              <a:t>Docker</a:t>
            </a:r>
            <a:r>
              <a:rPr lang="en-US" sz="2300" dirty="0">
                <a:latin typeface="Karla" pitchFamily="2" charset="0"/>
              </a:rPr>
              <a:t>. </a:t>
            </a:r>
          </a:p>
          <a:p>
            <a:pPr marL="285750" indent="-285750">
              <a:spcBef>
                <a:spcPts val="600"/>
              </a:spcBef>
              <a:buFont typeface="Arial" panose="020B0604020202020204" pitchFamily="34" charset="0"/>
              <a:buChar char="•"/>
            </a:pPr>
            <a:r>
              <a:rPr lang="en-US" sz="2300" dirty="0">
                <a:solidFill>
                  <a:schemeClr val="tx2">
                    <a:lumMod val="60000"/>
                    <a:lumOff val="40000"/>
                  </a:schemeClr>
                </a:solidFill>
                <a:latin typeface="Karla" pitchFamily="2" charset="0"/>
              </a:rPr>
              <a:t>Docker</a:t>
            </a:r>
            <a:r>
              <a:rPr lang="en-US" sz="2300" dirty="0">
                <a:latin typeface="Karla" pitchFamily="2" charset="0"/>
              </a:rPr>
              <a:t> containers can be used to run websites and web applications.</a:t>
            </a:r>
          </a:p>
          <a:p>
            <a:pPr marL="285750" indent="-285750">
              <a:spcBef>
                <a:spcPts val="600"/>
              </a:spcBef>
              <a:buFont typeface="Arial" panose="020B0604020202020204" pitchFamily="34" charset="0"/>
              <a:buChar char="•"/>
            </a:pPr>
            <a:r>
              <a:rPr lang="en-US" sz="2300" dirty="0">
                <a:latin typeface="Karla" pitchFamily="2" charset="0"/>
              </a:rPr>
              <a:t>Multiple containers can be managed by a service called Kubernetes (see next lecture)</a:t>
            </a:r>
          </a:p>
          <a:p>
            <a:pPr marL="285750" indent="-28575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spTree>
    <p:extLst>
      <p:ext uri="{BB962C8B-B14F-4D97-AF65-F5344CB8AC3E}">
        <p14:creationId xmlns:p14="http://schemas.microsoft.com/office/powerpoint/2010/main" val="2215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Class organization</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Group formation</a:t>
            </a:r>
          </a:p>
          <a:p>
            <a:pPr>
              <a:spcAft>
                <a:spcPts val="600"/>
              </a:spcAft>
            </a:pPr>
            <a:r>
              <a:rPr lang="en-US" sz="2600" dirty="0"/>
              <a:t>Presentation schedule</a:t>
            </a:r>
          </a:p>
          <a:p>
            <a:pPr>
              <a:spcAft>
                <a:spcPts val="600"/>
              </a:spcAft>
            </a:pPr>
            <a:r>
              <a:rPr lang="en-US" sz="2600" dirty="0"/>
              <a:t>Review class flow</a:t>
            </a:r>
          </a:p>
        </p:txBody>
      </p:sp>
    </p:spTree>
    <p:extLst>
      <p:ext uri="{BB962C8B-B14F-4D97-AF65-F5344CB8AC3E}">
        <p14:creationId xmlns:p14="http://schemas.microsoft.com/office/powerpoint/2010/main" val="24715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The Docker Engine Architecture </a:t>
            </a:r>
            <a:endParaRPr lang="en-US" sz="3800" b="1" dirty="0"/>
          </a:p>
        </p:txBody>
      </p:sp>
      <p:pic>
        <p:nvPicPr>
          <p:cNvPr id="2" name="Picture 1">
            <a:extLst>
              <a:ext uri="{FF2B5EF4-FFF2-40B4-BE49-F238E27FC236}">
                <a16:creationId xmlns:a16="http://schemas.microsoft.com/office/drawing/2014/main" id="{63E6B8F0-4773-4213-B474-27588B905FA9}"/>
              </a:ext>
            </a:extLst>
          </p:cNvPr>
          <p:cNvPicPr>
            <a:picLocks noChangeAspect="1"/>
          </p:cNvPicPr>
          <p:nvPr/>
        </p:nvPicPr>
        <p:blipFill rotWithShape="1">
          <a:blip r:embed="rId3"/>
          <a:srcRect t="20657"/>
          <a:stretch/>
        </p:blipFill>
        <p:spPr>
          <a:xfrm>
            <a:off x="1344095" y="1156799"/>
            <a:ext cx="9849226" cy="5082929"/>
          </a:xfrm>
          <a:prstGeom prst="rect">
            <a:avLst/>
          </a:prstGeom>
        </p:spPr>
      </p:pic>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4">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6" name="Rectangle 5">
            <a:extLst>
              <a:ext uri="{FF2B5EF4-FFF2-40B4-BE49-F238E27FC236}">
                <a16:creationId xmlns:a16="http://schemas.microsoft.com/office/drawing/2014/main" id="{DB0D635A-1447-4E73-81A8-4445C2B5294C}"/>
              </a:ext>
            </a:extLst>
          </p:cNvPr>
          <p:cNvSpPr/>
          <p:nvPr/>
        </p:nvSpPr>
        <p:spPr>
          <a:xfrm>
            <a:off x="1549281" y="3694372"/>
            <a:ext cx="2539834" cy="1200329"/>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client</a:t>
            </a:r>
            <a:r>
              <a:rPr lang="en-US" dirty="0">
                <a:solidFill>
                  <a:srgbClr val="3A4044"/>
                </a:solidFill>
                <a:latin typeface="Karla" pitchFamily="2" charset="0"/>
              </a:rPr>
              <a:t> allows to run various Docker commands (installed in any OS).</a:t>
            </a:r>
            <a:endParaRPr lang="en-US" dirty="0">
              <a:latin typeface="Karla" pitchFamily="2" charset="0"/>
            </a:endParaRPr>
          </a:p>
        </p:txBody>
      </p:sp>
      <p:sp>
        <p:nvSpPr>
          <p:cNvPr id="8" name="Rectangle 7">
            <a:extLst>
              <a:ext uri="{FF2B5EF4-FFF2-40B4-BE49-F238E27FC236}">
                <a16:creationId xmlns:a16="http://schemas.microsoft.com/office/drawing/2014/main" id="{C053DC36-B940-493E-8DE3-6D58F2768C66}"/>
              </a:ext>
            </a:extLst>
          </p:cNvPr>
          <p:cNvSpPr/>
          <p:nvPr/>
        </p:nvSpPr>
        <p:spPr>
          <a:xfrm>
            <a:off x="1569828" y="5239536"/>
            <a:ext cx="2344625"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docker host</a:t>
            </a:r>
            <a:r>
              <a:rPr lang="en-US" dirty="0">
                <a:solidFill>
                  <a:srgbClr val="3A4044"/>
                </a:solidFill>
                <a:latin typeface="Karla" pitchFamily="2" charset="0"/>
              </a:rPr>
              <a:t> is the server running the Docker daemon. </a:t>
            </a:r>
          </a:p>
        </p:txBody>
      </p:sp>
      <p:sp>
        <p:nvSpPr>
          <p:cNvPr id="11" name="Rectangle 10">
            <a:extLst>
              <a:ext uri="{FF2B5EF4-FFF2-40B4-BE49-F238E27FC236}">
                <a16:creationId xmlns:a16="http://schemas.microsoft.com/office/drawing/2014/main" id="{A2CF14F1-FE9E-4BAF-8D0F-08FB2AB7711E}"/>
              </a:ext>
            </a:extLst>
          </p:cNvPr>
          <p:cNvSpPr/>
          <p:nvPr/>
        </p:nvSpPr>
        <p:spPr>
          <a:xfrm>
            <a:off x="8453529" y="3721742"/>
            <a:ext cx="2394376"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registry </a:t>
            </a:r>
            <a:r>
              <a:rPr lang="en-US" dirty="0">
                <a:solidFill>
                  <a:srgbClr val="3A4044"/>
                </a:solidFill>
                <a:latin typeface="Karla" pitchFamily="2" charset="0"/>
              </a:rPr>
              <a:t>is</a:t>
            </a:r>
            <a:r>
              <a:rPr lang="en-US" b="1" dirty="0">
                <a:solidFill>
                  <a:srgbClr val="3A4044"/>
                </a:solidFill>
                <a:latin typeface="Karla" pitchFamily="2" charset="0"/>
              </a:rPr>
              <a:t> </a:t>
            </a:r>
            <a:r>
              <a:rPr lang="en-US" dirty="0">
                <a:solidFill>
                  <a:srgbClr val="3A4044"/>
                </a:solidFill>
                <a:latin typeface="Open Sans"/>
              </a:rPr>
              <a:t>place to find and download Docker images.</a:t>
            </a:r>
          </a:p>
        </p:txBody>
      </p:sp>
    </p:spTree>
    <p:extLst>
      <p:ext uri="{BB962C8B-B14F-4D97-AF65-F5344CB8AC3E}">
        <p14:creationId xmlns:p14="http://schemas.microsoft.com/office/powerpoint/2010/main" val="336976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Some Docker Vocabulary</a:t>
            </a:r>
            <a:endParaRPr lang="en-US" sz="3800" b="1" dirty="0"/>
          </a:p>
        </p:txBody>
      </p:sp>
      <p:sp>
        <p:nvSpPr>
          <p:cNvPr id="9" name="Rectangle 8">
            <a:extLst>
              <a:ext uri="{FF2B5EF4-FFF2-40B4-BE49-F238E27FC236}">
                <a16:creationId xmlns:a16="http://schemas.microsoft.com/office/drawing/2014/main" id="{C9C535F6-CAD3-42B0-98AC-2DC320F92A2E}"/>
              </a:ext>
            </a:extLst>
          </p:cNvPr>
          <p:cNvSpPr/>
          <p:nvPr/>
        </p:nvSpPr>
        <p:spPr>
          <a:xfrm>
            <a:off x="1512720" y="2206951"/>
            <a:ext cx="8636709" cy="4401205"/>
          </a:xfrm>
          <a:prstGeom prst="rect">
            <a:avLst/>
          </a:prstGeom>
        </p:spPr>
        <p:txBody>
          <a:bodyPr wrap="square">
            <a:spAutoFit/>
          </a:bodyPr>
          <a:lstStyle/>
          <a:p>
            <a:r>
              <a:rPr lang="en-US" sz="2000" b="1" dirty="0">
                <a:latin typeface="Karla" pitchFamily="2" charset="0"/>
              </a:rPr>
              <a:t>Docker Image</a:t>
            </a:r>
          </a:p>
          <a:p>
            <a:r>
              <a:rPr lang="en-US" sz="2000" dirty="0">
                <a:latin typeface="Karla" pitchFamily="2" charset="0"/>
              </a:rPr>
              <a:t>The basis of a Docker container. Represent a full application</a:t>
            </a:r>
          </a:p>
          <a:p>
            <a:endParaRPr lang="en-US" sz="2000" b="1" dirty="0">
              <a:latin typeface="Karla" pitchFamily="2" charset="0"/>
            </a:endParaRPr>
          </a:p>
          <a:p>
            <a:r>
              <a:rPr lang="en-US" sz="2000" b="1" dirty="0">
                <a:latin typeface="Karla" pitchFamily="2" charset="0"/>
              </a:rPr>
              <a:t>Docker Container</a:t>
            </a:r>
          </a:p>
          <a:p>
            <a:r>
              <a:rPr lang="en-US" sz="2000" dirty="0">
                <a:latin typeface="Karla" pitchFamily="2" charset="0"/>
              </a:rPr>
              <a:t>The standard unit in which the application service resides and executes</a:t>
            </a:r>
          </a:p>
          <a:p>
            <a:endParaRPr lang="en-US" sz="2000" b="1" dirty="0">
              <a:latin typeface="Karla" pitchFamily="2" charset="0"/>
            </a:endParaRPr>
          </a:p>
          <a:p>
            <a:r>
              <a:rPr lang="en-US" sz="2000" b="1" dirty="0">
                <a:latin typeface="Karla" pitchFamily="2" charset="0"/>
              </a:rPr>
              <a:t>Docker Engine</a:t>
            </a:r>
          </a:p>
          <a:p>
            <a:r>
              <a:rPr lang="en-US" sz="2000" dirty="0">
                <a:latin typeface="Karla" pitchFamily="2" charset="0"/>
              </a:rPr>
              <a:t>Creates, ships and runs Docker containers deployable on a physical or virtual, host locally, in a datacenter or cloud service provider</a:t>
            </a:r>
          </a:p>
          <a:p>
            <a:endParaRPr lang="en-US" sz="2000" b="1" dirty="0">
              <a:latin typeface="Karla" pitchFamily="2" charset="0"/>
            </a:endParaRPr>
          </a:p>
          <a:p>
            <a:r>
              <a:rPr lang="en-US" sz="2000" b="1" dirty="0">
                <a:latin typeface="Karla" pitchFamily="2" charset="0"/>
              </a:rPr>
              <a:t>Registry Service (Docker Hub or Docker Trusted Registry)</a:t>
            </a:r>
          </a:p>
          <a:p>
            <a:r>
              <a:rPr lang="en-US" sz="2000" dirty="0">
                <a:latin typeface="Karla" pitchFamily="2" charset="0"/>
              </a:rPr>
              <a:t>Cloud or server-based storage and distribution service for your images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
        <p:nvSpPr>
          <p:cNvPr id="11" name="Rectangle 10">
            <a:extLst>
              <a:ext uri="{FF2B5EF4-FFF2-40B4-BE49-F238E27FC236}">
                <a16:creationId xmlns:a16="http://schemas.microsoft.com/office/drawing/2014/main" id="{A2CF14F1-FE9E-4BAF-8D0F-08FB2AB7711E}"/>
              </a:ext>
            </a:extLst>
          </p:cNvPr>
          <p:cNvSpPr/>
          <p:nvPr/>
        </p:nvSpPr>
        <p:spPr>
          <a:xfrm>
            <a:off x="10149429" y="3186832"/>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Containers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run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sp>
        <p:nvSpPr>
          <p:cNvPr id="18" name="Rectangle 17">
            <a:extLst>
              <a:ext uri="{FF2B5EF4-FFF2-40B4-BE49-F238E27FC236}">
                <a16:creationId xmlns:a16="http://schemas.microsoft.com/office/drawing/2014/main" id="{8AD5C778-A190-4573-9F21-C2670F7AF68A}"/>
              </a:ext>
            </a:extLst>
          </p:cNvPr>
          <p:cNvSpPr/>
          <p:nvPr/>
        </p:nvSpPr>
        <p:spPr>
          <a:xfrm>
            <a:off x="10149429" y="2164786"/>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Images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store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pic>
        <p:nvPicPr>
          <p:cNvPr id="2" name="Picture 1">
            <a:extLst>
              <a:ext uri="{FF2B5EF4-FFF2-40B4-BE49-F238E27FC236}">
                <a16:creationId xmlns:a16="http://schemas.microsoft.com/office/drawing/2014/main" id="{1BDE13AD-55F9-B04C-A08E-8ECAF225CE6C}"/>
              </a:ext>
            </a:extLst>
          </p:cNvPr>
          <p:cNvPicPr>
            <a:picLocks noChangeAspect="1"/>
          </p:cNvPicPr>
          <p:nvPr/>
        </p:nvPicPr>
        <p:blipFill>
          <a:blip r:embed="rId3"/>
          <a:stretch>
            <a:fillRect/>
          </a:stretch>
        </p:blipFill>
        <p:spPr>
          <a:xfrm>
            <a:off x="363089" y="3170900"/>
            <a:ext cx="723900" cy="723900"/>
          </a:xfrm>
          <a:prstGeom prst="rect">
            <a:avLst/>
          </a:prstGeom>
        </p:spPr>
      </p:pic>
      <p:pic>
        <p:nvPicPr>
          <p:cNvPr id="5" name="Picture 4">
            <a:extLst>
              <a:ext uri="{FF2B5EF4-FFF2-40B4-BE49-F238E27FC236}">
                <a16:creationId xmlns:a16="http://schemas.microsoft.com/office/drawing/2014/main" id="{181B7FCF-3DAF-D746-88A3-91B06C8324F1}"/>
              </a:ext>
            </a:extLst>
          </p:cNvPr>
          <p:cNvPicPr>
            <a:picLocks noChangeAspect="1"/>
          </p:cNvPicPr>
          <p:nvPr/>
        </p:nvPicPr>
        <p:blipFill>
          <a:blip r:embed="rId4"/>
          <a:stretch>
            <a:fillRect/>
          </a:stretch>
        </p:blipFill>
        <p:spPr>
          <a:xfrm>
            <a:off x="363089" y="2239301"/>
            <a:ext cx="723900" cy="723900"/>
          </a:xfrm>
          <a:prstGeom prst="rect">
            <a:avLst/>
          </a:prstGeom>
        </p:spPr>
      </p:pic>
      <p:pic>
        <p:nvPicPr>
          <p:cNvPr id="6" name="Picture 5">
            <a:extLst>
              <a:ext uri="{FF2B5EF4-FFF2-40B4-BE49-F238E27FC236}">
                <a16:creationId xmlns:a16="http://schemas.microsoft.com/office/drawing/2014/main" id="{BE6BA0B0-4307-3B41-9846-8002D2E6A1B5}"/>
              </a:ext>
            </a:extLst>
          </p:cNvPr>
          <p:cNvPicPr>
            <a:picLocks noChangeAspect="1"/>
          </p:cNvPicPr>
          <p:nvPr/>
        </p:nvPicPr>
        <p:blipFill>
          <a:blip r:embed="rId5"/>
          <a:stretch>
            <a:fillRect/>
          </a:stretch>
        </p:blipFill>
        <p:spPr>
          <a:xfrm>
            <a:off x="330774" y="4197706"/>
            <a:ext cx="749300" cy="736600"/>
          </a:xfrm>
          <a:prstGeom prst="rect">
            <a:avLst/>
          </a:prstGeom>
        </p:spPr>
      </p:pic>
      <p:pic>
        <p:nvPicPr>
          <p:cNvPr id="7" name="Picture 6">
            <a:extLst>
              <a:ext uri="{FF2B5EF4-FFF2-40B4-BE49-F238E27FC236}">
                <a16:creationId xmlns:a16="http://schemas.microsoft.com/office/drawing/2014/main" id="{D1D529C5-CC74-A542-A8E6-FFF19B2ECA41}"/>
              </a:ext>
            </a:extLst>
          </p:cNvPr>
          <p:cNvPicPr>
            <a:picLocks noChangeAspect="1"/>
          </p:cNvPicPr>
          <p:nvPr/>
        </p:nvPicPr>
        <p:blipFill>
          <a:blip r:embed="rId6"/>
          <a:stretch>
            <a:fillRect/>
          </a:stretch>
        </p:blipFill>
        <p:spPr>
          <a:xfrm>
            <a:off x="356174" y="5212742"/>
            <a:ext cx="698500" cy="698500"/>
          </a:xfrm>
          <a:prstGeom prst="rect">
            <a:avLst/>
          </a:prstGeom>
        </p:spPr>
      </p:pic>
    </p:spTree>
    <p:extLst>
      <p:ext uri="{BB962C8B-B14F-4D97-AF65-F5344CB8AC3E}">
        <p14:creationId xmlns:p14="http://schemas.microsoft.com/office/powerpoint/2010/main" val="94563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Image Layering</a:t>
            </a:r>
            <a:endParaRPr lang="en-US" sz="3800" b="1" dirty="0"/>
          </a:p>
        </p:txBody>
      </p:sp>
      <p:pic>
        <p:nvPicPr>
          <p:cNvPr id="2" name="Picture 1">
            <a:extLst>
              <a:ext uri="{FF2B5EF4-FFF2-40B4-BE49-F238E27FC236}">
                <a16:creationId xmlns:a16="http://schemas.microsoft.com/office/drawing/2014/main" id="{C678D9B6-855E-4D05-8C28-8B7C9EBB6C93}"/>
              </a:ext>
            </a:extLst>
          </p:cNvPr>
          <p:cNvPicPr>
            <a:picLocks noChangeAspect="1"/>
          </p:cNvPicPr>
          <p:nvPr/>
        </p:nvPicPr>
        <p:blipFill>
          <a:blip r:embed="rId3"/>
          <a:stretch>
            <a:fillRect/>
          </a:stretch>
        </p:blipFill>
        <p:spPr>
          <a:xfrm>
            <a:off x="587447" y="1333500"/>
            <a:ext cx="8058150" cy="4191000"/>
          </a:xfrm>
          <a:prstGeom prst="rect">
            <a:avLst/>
          </a:prstGeom>
        </p:spPr>
      </p:pic>
      <p:pic>
        <p:nvPicPr>
          <p:cNvPr id="5" name="Picture 4">
            <a:extLst>
              <a:ext uri="{FF2B5EF4-FFF2-40B4-BE49-F238E27FC236}">
                <a16:creationId xmlns:a16="http://schemas.microsoft.com/office/drawing/2014/main" id="{EAFBA543-0F94-4E04-958F-F3C7684CCB37}"/>
              </a:ext>
            </a:extLst>
          </p:cNvPr>
          <p:cNvPicPr>
            <a:picLocks noChangeAspect="1"/>
          </p:cNvPicPr>
          <p:nvPr/>
        </p:nvPicPr>
        <p:blipFill>
          <a:blip r:embed="rId4"/>
          <a:stretch>
            <a:fillRect/>
          </a:stretch>
        </p:blipFill>
        <p:spPr>
          <a:xfrm>
            <a:off x="7478329" y="4299288"/>
            <a:ext cx="3761599" cy="2243028"/>
          </a:xfrm>
          <a:prstGeom prst="rect">
            <a:avLst/>
          </a:prstGeom>
        </p:spPr>
      </p:pic>
    </p:spTree>
    <p:extLst>
      <p:ext uri="{BB962C8B-B14F-4D97-AF65-F5344CB8AC3E}">
        <p14:creationId xmlns:p14="http://schemas.microsoft.com/office/powerpoint/2010/main" val="3455981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482885" y="281554"/>
            <a:ext cx="11630346" cy="2111143"/>
          </a:xfrm>
        </p:spPr>
        <p:txBody>
          <a:bodyPr>
            <a:noAutofit/>
          </a:bodyPr>
          <a:lstStyle/>
          <a:p>
            <a:pPr algn="ctr">
              <a:spcAft>
                <a:spcPts val="1800"/>
              </a:spcAft>
            </a:pPr>
            <a:r>
              <a:rPr lang="en-US" sz="4000" b="1" dirty="0"/>
              <a:t>Using Docker – Build Ship and Run Workflow</a:t>
            </a:r>
            <a:endParaRPr lang="en-US" sz="3800" b="1" dirty="0"/>
          </a:p>
        </p:txBody>
      </p:sp>
      <p:pic>
        <p:nvPicPr>
          <p:cNvPr id="6" name="Picture 5">
            <a:extLst>
              <a:ext uri="{FF2B5EF4-FFF2-40B4-BE49-F238E27FC236}">
                <a16:creationId xmlns:a16="http://schemas.microsoft.com/office/drawing/2014/main" id="{136473B0-81EA-4ACF-9280-11C47590A675}"/>
              </a:ext>
            </a:extLst>
          </p:cNvPr>
          <p:cNvPicPr>
            <a:picLocks noChangeAspect="1"/>
          </p:cNvPicPr>
          <p:nvPr/>
        </p:nvPicPr>
        <p:blipFill rotWithShape="1">
          <a:blip r:embed="rId3"/>
          <a:srcRect l="10108" t="14107"/>
          <a:stretch/>
        </p:blipFill>
        <p:spPr>
          <a:xfrm>
            <a:off x="1458930" y="1222625"/>
            <a:ext cx="9462499" cy="5188747"/>
          </a:xfrm>
          <a:prstGeom prst="rect">
            <a:avLst/>
          </a:prstGeom>
        </p:spPr>
      </p:pic>
    </p:spTree>
    <p:extLst>
      <p:ext uri="{BB962C8B-B14F-4D97-AF65-F5344CB8AC3E}">
        <p14:creationId xmlns:p14="http://schemas.microsoft.com/office/powerpoint/2010/main" val="282527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b="1" dirty="0"/>
              <a:t>5: Hands On</a:t>
            </a:r>
          </a:p>
        </p:txBody>
      </p:sp>
    </p:spTree>
    <p:extLst>
      <p:ext uri="{BB962C8B-B14F-4D97-AF65-F5344CB8AC3E}">
        <p14:creationId xmlns:p14="http://schemas.microsoft.com/office/powerpoint/2010/main" val="165862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lgn="ctr">
              <a:spcAft>
                <a:spcPts val="1800"/>
              </a:spcAft>
            </a:pPr>
            <a:r>
              <a:rPr lang="en-US" sz="4000" b="1" dirty="0"/>
              <a:t>Hands on Containers</a:t>
            </a: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272810" y="1574870"/>
            <a:ext cx="9646378" cy="1938992"/>
          </a:xfrm>
          <a:prstGeom prst="rect">
            <a:avLst/>
          </a:prstGeom>
        </p:spPr>
        <p:txBody>
          <a:bodyPr wrap="square">
            <a:spAutoFit/>
          </a:bodyPr>
          <a:lstStyle/>
          <a:p>
            <a:r>
              <a:rPr lang="en-US" sz="2400" b="1">
                <a:latin typeface="Karla" pitchFamily="2" charset="0"/>
              </a:rPr>
              <a:t>Exercise 3; For you to play</a:t>
            </a:r>
            <a:endParaRPr lang="en-US" sz="2400" b="1" dirty="0">
              <a:latin typeface="Karla" pitchFamily="2" charset="0"/>
            </a:endParaRPr>
          </a:p>
          <a:p>
            <a:endParaRPr lang="en-US" sz="2400" b="1" dirty="0">
              <a:latin typeface="Karla" pitchFamily="2" charset="0"/>
            </a:endParaRPr>
          </a:p>
          <a:p>
            <a:r>
              <a:rPr lang="en-US" sz="2400" b="1" dirty="0">
                <a:latin typeface="Karla" pitchFamily="2" charset="0"/>
              </a:rPr>
              <a:t>Exercise 1: </a:t>
            </a:r>
            <a:r>
              <a:rPr lang="en-US" sz="2400" dirty="0">
                <a:latin typeface="Karla" pitchFamily="2" charset="0"/>
              </a:rPr>
              <a:t>Pull, modify, and push a Docker image from </a:t>
            </a:r>
            <a:r>
              <a:rPr lang="en-US" sz="2400" dirty="0" err="1">
                <a:latin typeface="Karla" pitchFamily="2" charset="0"/>
              </a:rPr>
              <a:t>DockerHub</a:t>
            </a:r>
            <a:endParaRPr lang="en-US" sz="2400" dirty="0">
              <a:latin typeface="Karla" pitchFamily="2" charset="0"/>
            </a:endParaRPr>
          </a:p>
          <a:p>
            <a:endParaRPr lang="en-US" sz="2400" b="1" dirty="0">
              <a:solidFill>
                <a:prstClr val="black"/>
              </a:solidFill>
              <a:latin typeface="Karla" pitchFamily="2" charset="0"/>
            </a:endParaRPr>
          </a:p>
          <a:p>
            <a:r>
              <a:rPr lang="en-US" sz="2400" b="1" dirty="0">
                <a:latin typeface="Karla" pitchFamily="2" charset="0"/>
              </a:rPr>
              <a:t>Exercise 2: </a:t>
            </a:r>
            <a:r>
              <a:rPr lang="en-US" sz="2400" dirty="0">
                <a:latin typeface="Karla" pitchFamily="2" charset="0"/>
              </a:rPr>
              <a:t>Build a Docker Image and push it to </a:t>
            </a:r>
            <a:r>
              <a:rPr lang="en-US" sz="2400" dirty="0" err="1">
                <a:latin typeface="Karla" pitchFamily="2" charset="0"/>
              </a:rPr>
              <a:t>DockerHub</a:t>
            </a:r>
            <a:endParaRPr lang="en-US" sz="2400" dirty="0">
              <a:latin typeface="Karla" pitchFamily="2" charset="0"/>
            </a:endParaRPr>
          </a:p>
        </p:txBody>
      </p:sp>
    </p:spTree>
    <p:extLst>
      <p:ext uri="{BB962C8B-B14F-4D97-AF65-F5344CB8AC3E}">
        <p14:creationId xmlns:p14="http://schemas.microsoft.com/office/powerpoint/2010/main" val="686312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pull</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1: pull, modify, and push an image</a:t>
            </a:r>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D120FE-D81C-4DBB-B77E-00AEDE60D244}"/>
              </a:ext>
            </a:extLst>
          </p:cNvPr>
          <p:cNvCxnSpPr>
            <a:cxnSpLocks/>
          </p:cNvCxnSpPr>
          <p:nvPr/>
        </p:nvCxnSpPr>
        <p:spPr>
          <a:xfrm>
            <a:off x="7275983" y="2176683"/>
            <a:ext cx="1681199"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cxnSp>
        <p:nvCxnSpPr>
          <p:cNvPr id="31" name="Straight Arrow Connector 30">
            <a:extLst>
              <a:ext uri="{FF2B5EF4-FFF2-40B4-BE49-F238E27FC236}">
                <a16:creationId xmlns:a16="http://schemas.microsoft.com/office/drawing/2014/main" id="{DF8362D7-5616-458A-A359-046B74C70797}"/>
              </a:ext>
            </a:extLst>
          </p:cNvPr>
          <p:cNvCxnSpPr>
            <a:cxnSpLocks/>
          </p:cNvCxnSpPr>
          <p:nvPr/>
        </p:nvCxnSpPr>
        <p:spPr>
          <a:xfrm flipH="1">
            <a:off x="7491908" y="2478864"/>
            <a:ext cx="1497087" cy="733088"/>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9D798056-F774-4270-AEDE-7B68C8A9BB2A}"/>
              </a:ext>
            </a:extLst>
          </p:cNvPr>
          <p:cNvSpPr/>
          <p:nvPr/>
        </p:nvSpPr>
        <p:spPr>
          <a:xfrm>
            <a:off x="2139334" y="2478864"/>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run</a:t>
            </a:r>
          </a:p>
        </p:txBody>
      </p:sp>
      <p:sp>
        <p:nvSpPr>
          <p:cNvPr id="62" name="Rectangle: Rounded Corners 61">
            <a:extLst>
              <a:ext uri="{FF2B5EF4-FFF2-40B4-BE49-F238E27FC236}">
                <a16:creationId xmlns:a16="http://schemas.microsoft.com/office/drawing/2014/main" id="{0205514F-8A5C-4C17-B066-6758C9E24113}"/>
              </a:ext>
            </a:extLst>
          </p:cNvPr>
          <p:cNvSpPr/>
          <p:nvPr/>
        </p:nvSpPr>
        <p:spPr>
          <a:xfrm>
            <a:off x="2149293" y="3024623"/>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push</a:t>
            </a:r>
          </a:p>
        </p:txBody>
      </p:sp>
      <p:cxnSp>
        <p:nvCxnSpPr>
          <p:cNvPr id="64" name="Straight Arrow Connector 63">
            <a:extLst>
              <a:ext uri="{FF2B5EF4-FFF2-40B4-BE49-F238E27FC236}">
                <a16:creationId xmlns:a16="http://schemas.microsoft.com/office/drawing/2014/main" id="{085A9606-6C2A-4F68-B119-0CA5D1397DB7}"/>
              </a:ext>
            </a:extLst>
          </p:cNvPr>
          <p:cNvCxnSpPr>
            <a:cxnSpLocks/>
          </p:cNvCxnSpPr>
          <p:nvPr/>
        </p:nvCxnSpPr>
        <p:spPr>
          <a:xfrm flipV="1">
            <a:off x="3490151" y="2270224"/>
            <a:ext cx="1513393" cy="37369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E1501F1-9537-4D66-AAB1-D18FDCE35EB3}"/>
              </a:ext>
            </a:extLst>
          </p:cNvPr>
          <p:cNvCxnSpPr>
            <a:cxnSpLocks/>
          </p:cNvCxnSpPr>
          <p:nvPr/>
        </p:nvCxnSpPr>
        <p:spPr>
          <a:xfrm flipV="1">
            <a:off x="3470814" y="2374252"/>
            <a:ext cx="1618549" cy="833561"/>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1A5E52BE-1176-49AE-AC89-F207912E4DBF}"/>
              </a:ext>
            </a:extLst>
          </p:cNvPr>
          <p:cNvCxnSpPr>
            <a:cxnSpLocks/>
          </p:cNvCxnSpPr>
          <p:nvPr/>
        </p:nvCxnSpPr>
        <p:spPr>
          <a:xfrm>
            <a:off x="5976760" y="2391845"/>
            <a:ext cx="377895" cy="432932"/>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71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2: build a Docker Image</a:t>
            </a:r>
          </a:p>
        </p:txBody>
      </p:sp>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build</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7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spcAft>
                <a:spcPts val="1800"/>
              </a:spcAft>
            </a:pPr>
            <a:r>
              <a:rPr lang="en-US" sz="4000" b="1" dirty="0"/>
              <a:t>Hands on Containers | </a:t>
            </a:r>
            <a:r>
              <a:rPr lang="en-US" sz="3800" dirty="0"/>
              <a:t>Instructions</a:t>
            </a:r>
            <a:r>
              <a:rPr lang="en-US" sz="3800" b="1" dirty="0"/>
              <a:t> </a:t>
            </a:r>
          </a:p>
        </p:txBody>
      </p:sp>
      <p:sp>
        <p:nvSpPr>
          <p:cNvPr id="7" name="Rectangle 6">
            <a:extLst>
              <a:ext uri="{FF2B5EF4-FFF2-40B4-BE49-F238E27FC236}">
                <a16:creationId xmlns:a16="http://schemas.microsoft.com/office/drawing/2014/main" id="{24BBB258-612A-4802-BC2E-D8B75AB4AC10}"/>
              </a:ext>
            </a:extLst>
          </p:cNvPr>
          <p:cNvSpPr/>
          <p:nvPr/>
        </p:nvSpPr>
        <p:spPr>
          <a:xfrm>
            <a:off x="850934" y="1337126"/>
            <a:ext cx="10621596" cy="4708981"/>
          </a:xfrm>
          <a:prstGeom prst="rect">
            <a:avLst/>
          </a:prstGeom>
        </p:spPr>
        <p:txBody>
          <a:bodyPr wrap="square">
            <a:spAutoFit/>
          </a:bodyPr>
          <a:lstStyle/>
          <a:p>
            <a:r>
              <a:rPr lang="en-US" sz="2000" b="1" dirty="0">
                <a:latin typeface="Karla" pitchFamily="2" charset="0"/>
              </a:rPr>
              <a:t> Exercise set up</a:t>
            </a:r>
          </a:p>
          <a:p>
            <a:pPr marL="800100" lvl="1" indent="-342900">
              <a:buFont typeface="Arial" panose="020B0604020202020204" pitchFamily="34" charset="0"/>
              <a:buChar char="•"/>
            </a:pPr>
            <a:r>
              <a:rPr lang="en-US" sz="2000" dirty="0">
                <a:latin typeface="Karla" pitchFamily="2" charset="0"/>
              </a:rPr>
              <a:t>install docker (</a:t>
            </a:r>
            <a:r>
              <a:rPr lang="en-US"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https://hub.docker.com/</a:t>
            </a:r>
            <a:r>
              <a:rPr lang="en-US" sz="2000" dirty="0">
                <a:latin typeface="Karla" pitchFamily="2" charset="0"/>
              </a:rPr>
              <a:t>)</a:t>
            </a:r>
            <a:endParaRPr lang="en-US" sz="2000" u="sng" dirty="0">
              <a:solidFill>
                <a:prstClr val="black"/>
              </a:solidFill>
              <a:latin typeface="Lucida Console" panose="020B0609040504020204" pitchFamily="49" charset="0"/>
            </a:endParaRPr>
          </a:p>
          <a:p>
            <a:pPr marL="800100" lvl="1" indent="-342900">
              <a:buFont typeface="Arial" panose="020B0604020202020204" pitchFamily="34" charset="0"/>
              <a:buChar char="•"/>
            </a:pPr>
            <a:r>
              <a:rPr lang="en-US" sz="2000" dirty="0">
                <a:latin typeface="Karla" pitchFamily="2" charset="0"/>
              </a:rPr>
              <a:t>have docker up and running  </a:t>
            </a:r>
          </a:p>
          <a:p>
            <a:pPr marL="800100" lvl="1" indent="-342900">
              <a:buFont typeface="Arial" panose="020B0604020202020204" pitchFamily="34" charset="0"/>
              <a:buChar char="•"/>
            </a:pPr>
            <a:r>
              <a:rPr lang="en-US" sz="2000" dirty="0">
                <a:latin typeface="Karla" pitchFamily="2" charset="0"/>
              </a:rPr>
              <a:t>create a class repository in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latin typeface="Karla" pitchFamily="2" charset="0"/>
              </a:rPr>
              <a:t>)</a:t>
            </a:r>
          </a:p>
          <a:p>
            <a:pPr lvl="1"/>
            <a:endParaRPr lang="en-US" sz="2000" dirty="0">
              <a:latin typeface="Karla" pitchFamily="2" charset="0"/>
            </a:endParaRPr>
          </a:p>
          <a:p>
            <a:r>
              <a:rPr lang="en-US" sz="2000" b="1" dirty="0">
                <a:latin typeface="Karla" pitchFamily="2" charset="0"/>
              </a:rPr>
              <a:t>Exercise 1: modify images from Docker Hub</a:t>
            </a:r>
          </a:p>
          <a:p>
            <a:pPr marL="800100" lvl="1" indent="-342900">
              <a:buFont typeface="Arial" panose="020B0604020202020204" pitchFamily="34" charset="0"/>
              <a:buChar char="•"/>
            </a:pPr>
            <a:r>
              <a:rPr lang="en-US" sz="2000" dirty="0">
                <a:latin typeface="Karla" pitchFamily="2" charset="0"/>
              </a:rPr>
              <a:t>Step 1 | pull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/ac295_l2:latest</a:t>
            </a:r>
          </a:p>
          <a:p>
            <a:pPr marL="800100" lvl="1" indent="-342900">
              <a:buFont typeface="Arial" panose="020B0604020202020204" pitchFamily="34" charset="0"/>
              <a:buChar char="•"/>
            </a:pPr>
            <a:r>
              <a:rPr lang="en-US" sz="2000" dirty="0">
                <a:latin typeface="Karla" pitchFamily="2" charset="0"/>
              </a:rPr>
              <a:t>Step 2 | run container in interactive mode (</a:t>
            </a:r>
            <a:r>
              <a:rPr lang="en-US" dirty="0">
                <a:solidFill>
                  <a:prstClr val="black"/>
                </a:solidFill>
                <a:latin typeface="Lucida Console" panose="020B0609040504020204" pitchFamily="49" charset="0"/>
              </a:rPr>
              <a:t>-it</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open </a:t>
            </a:r>
            <a:r>
              <a:rPr lang="en-US" sz="2000" dirty="0" err="1">
                <a:latin typeface="Karla" pitchFamily="2" charset="0"/>
              </a:rPr>
              <a:t>Readme.txt</a:t>
            </a:r>
            <a:r>
              <a:rPr lang="en-US" sz="2000" dirty="0">
                <a:latin typeface="Karla" pitchFamily="2" charset="0"/>
              </a:rPr>
              <a:t> file and follow instructions to modify image</a:t>
            </a:r>
          </a:p>
          <a:p>
            <a:pPr marL="800100" lvl="1" indent="-342900">
              <a:buFont typeface="Arial" panose="020B0604020202020204" pitchFamily="34" charset="0"/>
              <a:buChar char="•"/>
            </a:pPr>
            <a:r>
              <a:rPr lang="en-US" sz="2000" dirty="0">
                <a:latin typeface="Karla" pitchFamily="2" charset="0"/>
              </a:rPr>
              <a:t>Step 4 | push modified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a:t>
            </a:r>
            <a:r>
              <a:rPr lang="en-US" sz="2000" dirty="0">
                <a:latin typeface="Karla" pitchFamily="2" charset="0"/>
              </a:rPr>
              <a:t>)</a:t>
            </a:r>
          </a:p>
          <a:p>
            <a:pPr lvl="1"/>
            <a:endParaRPr lang="en-US" sz="2000" dirty="0">
              <a:solidFill>
                <a:prstClr val="black"/>
              </a:solidFill>
              <a:latin typeface="Lucida Console" panose="020B0609040504020204" pitchFamily="49" charset="0"/>
            </a:endParaRPr>
          </a:p>
          <a:p>
            <a:r>
              <a:rPr lang="en-US" sz="2000" b="1" dirty="0">
                <a:latin typeface="Karla" pitchFamily="2" charset="0"/>
              </a:rPr>
              <a:t>Exercise 2: Docker Do It Yourself</a:t>
            </a:r>
          </a:p>
          <a:p>
            <a:pPr marL="800100" lvl="1" indent="-342900">
              <a:buFont typeface="Arial" panose="020B0604020202020204" pitchFamily="34" charset="0"/>
              <a:buChar char="•"/>
            </a:pPr>
            <a:r>
              <a:rPr lang="en-US" sz="2000" dirty="0">
                <a:latin typeface="Karla" pitchFamily="2" charset="0"/>
              </a:rPr>
              <a:t>Step 1 | pull course repository and cd to </a:t>
            </a:r>
            <a:r>
              <a:rPr lang="en-US" dirty="0">
                <a:solidFill>
                  <a:prstClr val="black"/>
                </a:solidFill>
                <a:latin typeface="Lucida Console" panose="020B0609040504020204" pitchFamily="49" charset="0"/>
              </a:rPr>
              <a:t>lecture2/exercises/exercise1</a:t>
            </a:r>
          </a:p>
          <a:p>
            <a:pPr marL="800100" lvl="1" indent="-342900">
              <a:buFont typeface="Arial" panose="020B0604020202020204" pitchFamily="34" charset="0"/>
              <a:buChar char="•"/>
            </a:pPr>
            <a:r>
              <a:rPr lang="en-US" sz="2000" dirty="0">
                <a:latin typeface="Karla" pitchFamily="2" charset="0"/>
              </a:rPr>
              <a:t>Step 2 | build an image using </a:t>
            </a:r>
            <a:r>
              <a:rPr lang="en-US" sz="2000" dirty="0" err="1">
                <a:latin typeface="Karla" pitchFamily="2" charset="0"/>
              </a:rPr>
              <a:t>Dockerfile</a:t>
            </a:r>
            <a:r>
              <a:rPr lang="en-US" sz="2000" dirty="0">
                <a:latin typeface="Karla" pitchFamily="2" charset="0"/>
              </a:rPr>
              <a:t> (for </a:t>
            </a:r>
            <a:r>
              <a:rPr lang="en-US" sz="2000" dirty="0" err="1">
                <a:latin typeface="Karla" pitchFamily="2" charset="0"/>
              </a:rPr>
              <a:t>MacOs</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push image to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solidFill>
                  <a:prstClr val="black"/>
                </a:solidFill>
                <a:latin typeface="Lucida Console" panose="020B0609040504020204" pitchFamily="49" charset="0"/>
              </a:rPr>
              <a:t>)</a:t>
            </a:r>
            <a:endParaRPr lang="en-US" sz="2000" dirty="0">
              <a:latin typeface="Karla" pitchFamily="2" charset="0"/>
            </a:endParaRPr>
          </a:p>
        </p:txBody>
      </p:sp>
    </p:spTree>
    <p:extLst>
      <p:ext uri="{BB962C8B-B14F-4D97-AF65-F5344CB8AC3E}">
        <p14:creationId xmlns:p14="http://schemas.microsoft.com/office/powerpoint/2010/main" val="211886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1754326"/>
          </a:xfrm>
          <a:prstGeom prst="rect">
            <a:avLst/>
          </a:prstGeom>
          <a:noFill/>
        </p:spPr>
        <p:txBody>
          <a:bodyPr wrap="square" rtlCol="0">
            <a:spAutoFit/>
          </a:bodyPr>
          <a:lstStyle/>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b="1"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2466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t>Virtual Machines </a:t>
            </a:r>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 (cannot run more than two on an average laptop)</a:t>
            </a:r>
          </a:p>
          <a:p>
            <a:pPr marL="342900" indent="-342900">
              <a:spcAft>
                <a:spcPts val="1800"/>
              </a:spcAft>
              <a:buFont typeface="Arial" panose="020B0604020202020204" pitchFamily="34" charset="0"/>
              <a:buChar char="•"/>
            </a:pPr>
            <a:r>
              <a:rPr lang="en-US" sz="2400" dirty="0"/>
              <a:t>There is overhead associated with virtual machines</a:t>
            </a:r>
          </a:p>
          <a:p>
            <a:pPr marL="1200120" lvl="1" indent="-457200">
              <a:spcAft>
                <a:spcPts val="1800"/>
              </a:spcAft>
              <a:buFont typeface="+mj-lt"/>
              <a:buAutoNum type="arabicPeriod"/>
            </a:pPr>
            <a:r>
              <a:rPr lang="en-US" dirty="0"/>
              <a:t> guest is not as fast as the host system</a:t>
            </a:r>
          </a:p>
          <a:p>
            <a:pPr marL="1200120" lvl="1" indent="-457200">
              <a:spcAft>
                <a:spcPts val="1800"/>
              </a:spcAft>
              <a:buFont typeface="+mj-lt"/>
              <a:buAutoNum type="arabicPeriod"/>
            </a:pPr>
            <a:r>
              <a:rPr lang="en-US" dirty="0"/>
              <a:t>Takes long time to start up</a:t>
            </a:r>
          </a:p>
          <a:p>
            <a:pPr marL="1200120" lvl="1" indent="-457200">
              <a:spcAft>
                <a:spcPts val="1800"/>
              </a:spcAft>
              <a:buFont typeface="+mj-lt"/>
              <a:buAutoNum type="arabicPeriod"/>
            </a:pPr>
            <a:r>
              <a:rPr lang="en-US" dirty="0"/>
              <a:t>may not have the same graphics capabilities</a:t>
            </a:r>
          </a:p>
          <a:p>
            <a:endParaRPr lang="en-US" dirty="0"/>
          </a:p>
        </p:txBody>
      </p:sp>
    </p:spTree>
    <p:extLst>
      <p:ext uri="{BB962C8B-B14F-4D97-AF65-F5344CB8AC3E}">
        <p14:creationId xmlns:p14="http://schemas.microsoft.com/office/powerpoint/2010/main" val="17019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1:Class organization </a:t>
            </a:r>
          </a:p>
          <a:p>
            <a:pPr>
              <a:spcAft>
                <a:spcPts val="600"/>
              </a:spcAft>
            </a:pPr>
            <a:r>
              <a:rPr lang="en-US" sz="2600" dirty="0"/>
              <a:t>2: Recap</a:t>
            </a:r>
          </a:p>
          <a:p>
            <a:pPr>
              <a:spcAft>
                <a:spcPts val="600"/>
              </a:spcAft>
            </a:pPr>
            <a:r>
              <a:rPr lang="en-US" sz="2600" b="1"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714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984644" y="2597200"/>
            <a:ext cx="1345946" cy="369332"/>
          </a:xfrm>
          <a:prstGeom prst="rect">
            <a:avLst/>
          </a:prstGeom>
          <a:noFill/>
        </p:spPr>
        <p:txBody>
          <a:bodyPr wrap="none" rtlCol="0">
            <a:spAutoFit/>
          </a:bodyPr>
          <a:lstStyle/>
          <a:p>
            <a:r>
              <a:rPr lang="en-US" dirty="0"/>
              <a:t>Architecture</a:t>
            </a:r>
          </a:p>
        </p:txBody>
      </p:sp>
      <p:sp>
        <p:nvSpPr>
          <p:cNvPr id="10" name="TextBox 9">
            <a:extLst>
              <a:ext uri="{FF2B5EF4-FFF2-40B4-BE49-F238E27FC236}">
                <a16:creationId xmlns:a16="http://schemas.microsoft.com/office/drawing/2014/main" id="{31D6E9CB-9EED-4E44-B6F7-7480CF7F14C0}"/>
              </a:ext>
            </a:extLst>
          </p:cNvPr>
          <p:cNvSpPr txBox="1"/>
          <p:nvPr/>
        </p:nvSpPr>
        <p:spPr>
          <a:xfrm>
            <a:off x="6735546" y="5151542"/>
            <a:ext cx="1373518" cy="369332"/>
          </a:xfrm>
          <a:prstGeom prst="rect">
            <a:avLst/>
          </a:prstGeom>
          <a:noFill/>
        </p:spPr>
        <p:txBody>
          <a:bodyPr wrap="none" rtlCol="0">
            <a:spAutoFit/>
          </a:bodyPr>
          <a:lstStyle/>
          <a:p>
            <a:r>
              <a:rPr lang="en-US" dirty="0"/>
              <a:t>Organization</a:t>
            </a:r>
          </a:p>
        </p:txBody>
      </p:sp>
      <p:sp>
        <p:nvSpPr>
          <p:cNvPr id="11" name="TextBox 10">
            <a:extLst>
              <a:ext uri="{FF2B5EF4-FFF2-40B4-BE49-F238E27FC236}">
                <a16:creationId xmlns:a16="http://schemas.microsoft.com/office/drawing/2014/main" id="{1B001A7A-8333-A24A-A715-46D083785285}"/>
              </a:ext>
            </a:extLst>
          </p:cNvPr>
          <p:cNvSpPr txBox="1"/>
          <p:nvPr/>
        </p:nvSpPr>
        <p:spPr>
          <a:xfrm>
            <a:off x="3224725" y="5151542"/>
            <a:ext cx="894284" cy="369332"/>
          </a:xfrm>
          <a:prstGeom prst="rect">
            <a:avLst/>
          </a:prstGeom>
          <a:noFill/>
        </p:spPr>
        <p:txBody>
          <a:bodyPr wrap="none" rtlCol="0">
            <a:spAutoFit/>
          </a:bodyPr>
          <a:lstStyle/>
          <a:p>
            <a:r>
              <a:rPr lang="en-US" dirty="0"/>
              <a:t>Process</a:t>
            </a:r>
          </a:p>
        </p:txBody>
      </p:sp>
    </p:spTree>
    <p:extLst>
      <p:ext uri="{BB962C8B-B14F-4D97-AF65-F5344CB8AC3E}">
        <p14:creationId xmlns:p14="http://schemas.microsoft.com/office/powerpoint/2010/main" val="26718781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5373</TotalTime>
  <Words>1680</Words>
  <Application>Microsoft Macintosh PowerPoint</Application>
  <PresentationFormat>Widescreen</PresentationFormat>
  <Paragraphs>351</Paragraphs>
  <Slides>39</Slides>
  <Notes>14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Calibri Light</vt:lpstr>
      <vt:lpstr>Karla</vt:lpstr>
      <vt:lpstr>Lucida Console</vt:lpstr>
      <vt:lpstr>Open Sans</vt:lpstr>
      <vt:lpstr>Custom Design</vt:lpstr>
      <vt:lpstr>1_Custom Design</vt:lpstr>
      <vt:lpstr>GEC_template</vt:lpstr>
      <vt:lpstr>PowerPoint Presentation</vt:lpstr>
      <vt:lpstr>PowerPoint Presentation</vt:lpstr>
      <vt:lpstr>PowerPoint Presentation</vt:lpstr>
      <vt:lpstr>PowerPoint Presentation</vt:lpstr>
      <vt:lpstr>PowerPoint Presentation</vt:lpstr>
      <vt:lpstr>PowerPoint Presentation</vt:lpstr>
      <vt:lpstr>Virtual Machines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293</cp:revision>
  <cp:lastPrinted>2020-02-04T20:54:34Z</cp:lastPrinted>
  <dcterms:created xsi:type="dcterms:W3CDTF">2020-01-23T20:36:42Z</dcterms:created>
  <dcterms:modified xsi:type="dcterms:W3CDTF">2020-09-08T13:52:00Z</dcterms:modified>
</cp:coreProperties>
</file>